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76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72" r:id="rId15"/>
    <p:sldId id="268" r:id="rId16"/>
    <p:sldId id="269" r:id="rId17"/>
    <p:sldId id="270" r:id="rId18"/>
    <p:sldId id="27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23"/>
  </p:normalViewPr>
  <p:slideViewPr>
    <p:cSldViewPr snapToGrid="0" snapToObjects="1">
      <p:cViewPr varScale="1">
        <p:scale>
          <a:sx n="85" d="100"/>
          <a:sy n="85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9-5241-BC1C-CAA7DA8DE18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9-5241-BC1C-CAA7DA8DE1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49-5241-BC1C-CAA7DA8DE18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49-5241-BC1C-CAA7DA8DE186}"/>
              </c:ext>
            </c:extLst>
          </c:dPt>
          <c:dLbls>
            <c:dLbl>
              <c:idx val="0"/>
              <c:layout>
                <c:manualLayout>
                  <c:x val="-0.11824012185607716"/>
                  <c:y val="0.126670327917965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6000" b="0" i="0" u="none" strike="noStrike">
                      <a:solidFill>
                        <a:srgbClr val="FFFFFF"/>
                      </a:solidFill>
                      <a:latin typeface="DIN Condensed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747217554623"/>
                      <c:h val="0.24898288796633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49-5241-BC1C-CAA7DA8DE186}"/>
                </c:ext>
              </c:extLst>
            </c:dLbl>
            <c:dLbl>
              <c:idx val="1"/>
              <c:layout>
                <c:manualLayout>
                  <c:x val="0.15614813304648831"/>
                  <c:y val="-4.8476172308998325E-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6000" b="0" i="0" u="none" strike="noStrike">
                      <a:solidFill>
                        <a:srgbClr val="FFFFFF"/>
                      </a:solidFill>
                      <a:latin typeface="DIN Condensed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557156294187881"/>
                      <c:h val="0.324672110119088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949-5241-BC1C-CAA7DA8DE186}"/>
                </c:ext>
              </c:extLst>
            </c:dLbl>
            <c:dLbl>
              <c:idx val="2"/>
              <c:layout>
                <c:manualLayout>
                  <c:x val="0.10055251034017883"/>
                  <c:y val="9.8354427764535873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6000" b="0" i="0" u="none" strike="noStrike">
                      <a:solidFill>
                        <a:srgbClr val="FFFFFF"/>
                      </a:solidFill>
                      <a:latin typeface="DIN Condensed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43119517781313"/>
                      <c:h val="0.333561196917663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949-5241-BC1C-CAA7DA8DE186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6000" b="0" i="0" u="none" strike="noStrike">
                      <a:solidFill>
                        <a:srgbClr val="FFFFFF"/>
                      </a:solidFill>
                      <a:latin typeface="DIN Condensed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949-5241-BC1C-CAA7DA8DE186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0" b="0" i="0" u="none" strike="noStrike">
                    <a:solidFill>
                      <a:srgbClr val="FFFFFF"/>
                    </a:solidFill>
                    <a:latin typeface="DIN Condensed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838787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Fracture</c:v>
                </c:pt>
                <c:pt idx="1">
                  <c:v>Head Injury</c:v>
                </c:pt>
                <c:pt idx="2">
                  <c:v>Minor Injury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32</c:v>
                </c:pt>
                <c:pt idx="1">
                  <c:v>40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49-5241-BC1C-CAA7DA8DE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5212523889580409E-2"/>
          <c:y val="1.0983719481684535E-2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F0-914A-8A92-AAD06F56F62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F0-914A-8A92-AAD06F56F6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F0-914A-8A92-AAD06F56F621}"/>
              </c:ext>
            </c:extLst>
          </c:dPt>
          <c:dLbls>
            <c:dLbl>
              <c:idx val="0"/>
              <c:layout>
                <c:manualLayout>
                  <c:x val="-0.18394899148367311"/>
                  <c:y val="4.3056397447911905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5400" b="0" i="0" u="none" strike="noStrike">
                      <a:solidFill>
                        <a:srgbClr val="FFFFFF"/>
                      </a:solidFill>
                      <a:latin typeface="DIN Condensed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30692878165206"/>
                      <c:h val="0.205527415113421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F0-914A-8A92-AAD06F56F621}"/>
                </c:ext>
              </c:extLst>
            </c:dLbl>
            <c:dLbl>
              <c:idx val="1"/>
              <c:layout>
                <c:manualLayout>
                  <c:x val="6.3825027513799718E-2"/>
                  <c:y val="-4.1358878820430808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5400" b="0" i="0" u="none" strike="noStrike">
                      <a:solidFill>
                        <a:srgbClr val="FFFFFF"/>
                      </a:solidFill>
                      <a:latin typeface="DIN Condensed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67084998168227"/>
                      <c:h val="0.1900742260071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1F0-914A-8A92-AAD06F56F621}"/>
                </c:ext>
              </c:extLst>
            </c:dLbl>
            <c:dLbl>
              <c:idx val="2"/>
              <c:layout>
                <c:manualLayout>
                  <c:x val="0.14932455624797114"/>
                  <c:y val="6.1015457042263674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5400" b="0" i="0" u="none" strike="noStrike">
                      <a:solidFill>
                        <a:srgbClr val="FFFFFF"/>
                      </a:solidFill>
                      <a:latin typeface="DIN Condensed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9393675236158"/>
                      <c:h val="0.16431891083002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1F0-914A-8A92-AAD06F56F621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400" b="0" i="0" u="none" strike="noStrike">
                    <a:solidFill>
                      <a:srgbClr val="FFFFFF"/>
                    </a:solidFill>
                    <a:latin typeface="DIN Condensed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838787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Collision with object</c:v>
                </c:pt>
                <c:pt idx="1">
                  <c:v>Fall from scooter</c:v>
                </c:pt>
                <c:pt idx="2">
                  <c:v>Hit by moving vehicle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</c:v>
                </c:pt>
                <c:pt idx="1">
                  <c:v>80.2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F0-914A-8A92-AAD06F56F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68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4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SmartPark permit costs $25 each year and allows daily parking in four lots for $6 per use. </a:t>
            </a:r>
          </a:p>
          <a:p>
            <a:endParaRPr/>
          </a:p>
          <a:p>
            <a:r>
              <a:t>Walking 21 minutes can cut your risk of heart disease by 30%; 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4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5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Bikes are faster than cars for trips under 5k in urban environments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4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Georgia Commute Options: Guaranteed Ride Home provides five free rides per year to alternative commuters due to unexpected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PEDS Atlanta “Clear the Clutter” campaign</a:t>
            </a:r>
          </a:p>
          <a:p>
            <a:r>
              <a:rPr lang="en-US" dirty="0"/>
              <a:t>GT park near a bike rack, look for signs</a:t>
            </a:r>
          </a:p>
        </p:txBody>
      </p:sp>
    </p:spTree>
    <p:extLst>
      <p:ext uri="{BB962C8B-B14F-4D97-AF65-F5344CB8AC3E}">
        <p14:creationId xmlns:p14="http://schemas.microsoft.com/office/powerpoint/2010/main" val="372263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GA law: under 16 must wear helmet</a:t>
            </a:r>
          </a:p>
        </p:txBody>
      </p:sp>
    </p:spTree>
    <p:extLst>
      <p:ext uri="{BB962C8B-B14F-4D97-AF65-F5344CB8AC3E}">
        <p14:creationId xmlns:p14="http://schemas.microsoft.com/office/powerpoint/2010/main" val="224004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3% of bicycle crashes occur in bike lane (US DOT from 2015)</a:t>
            </a:r>
          </a:p>
          <a:p>
            <a:r>
              <a:t>over age 12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9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 just direct costs; active lifestyle lower healthcare costs of 400-500/year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Asthma from tailpipe</a:t>
            </a:r>
          </a:p>
          <a:p>
            <a:r>
              <a:t>how much driving in city predicts asthma rate</a:t>
            </a:r>
          </a:p>
          <a:p>
            <a:r>
              <a:t>Asthma rates 3x in 1990’s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replacing a car ride with physical activity added 3-14 months to bike commuter life. </a:t>
            </a:r>
          </a:p>
          <a:p>
            <a:endParaRPr/>
          </a:p>
          <a:p>
            <a:r>
              <a:t>CDC: adults gain most 150-300 min/week moderate intensity (2.5mph or faster). Across a five day work week= 30-60 minutes per day</a:t>
            </a:r>
          </a:p>
          <a:p>
            <a:r>
              <a:t>biking to work 46% lower risk of developing cardiovascular disease; walking 27%</a:t>
            </a:r>
          </a:p>
          <a:p>
            <a:endParaRPr/>
          </a:p>
          <a:p>
            <a:r>
              <a:t>It’s not just that bike commuting reduces the stress of commuting, but the act of cycling itself reduces days of poor mental health by 21.6%.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3D587-0ED8-4345-8500-541995CBA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0845" cy="9753600"/>
          </a:xfrm>
          <a:prstGeom prst="rect">
            <a:avLst/>
          </a:prstGeom>
        </p:spPr>
      </p:pic>
      <p:sp>
        <p:nvSpPr>
          <p:cNvPr id="3" name="Active Commuting">
            <a:extLst>
              <a:ext uri="{FF2B5EF4-FFF2-40B4-BE49-F238E27FC236}">
                <a16:creationId xmlns:a16="http://schemas.microsoft.com/office/drawing/2014/main" id="{9F3C0D4A-F81E-BD4B-AE11-EFB01A4DED26}"/>
              </a:ext>
            </a:extLst>
          </p:cNvPr>
          <p:cNvSpPr txBox="1">
            <a:spLocks/>
          </p:cNvSpPr>
          <p:nvPr/>
        </p:nvSpPr>
        <p:spPr>
          <a:xfrm>
            <a:off x="5630883" y="4362968"/>
            <a:ext cx="7037049" cy="769495"/>
          </a:xfrm>
          <a:prstGeom prst="rect">
            <a:avLst/>
          </a:prstGeom>
        </p:spPr>
        <p:txBody>
          <a:bodyPr/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buNone/>
            </a:pPr>
            <a:r>
              <a:rPr lang="en-US" sz="4000" dirty="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 Condensed Black" panose="02000503000000020004" pitchFamily="2" charset="0"/>
              </a:rPr>
              <a:t>Active Commuting </a:t>
            </a:r>
          </a:p>
        </p:txBody>
      </p:sp>
      <p:sp>
        <p:nvSpPr>
          <p:cNvPr id="5" name="Car-Free Commuting in A Car-Centric City">
            <a:extLst>
              <a:ext uri="{FF2B5EF4-FFF2-40B4-BE49-F238E27FC236}">
                <a16:creationId xmlns:a16="http://schemas.microsoft.com/office/drawing/2014/main" id="{97E52AA3-6EA5-174A-976D-56596A0BC210}"/>
              </a:ext>
            </a:extLst>
          </p:cNvPr>
          <p:cNvSpPr txBox="1">
            <a:spLocks/>
          </p:cNvSpPr>
          <p:nvPr/>
        </p:nvSpPr>
        <p:spPr>
          <a:xfrm>
            <a:off x="5510962" y="5132463"/>
            <a:ext cx="7276892" cy="142864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5052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200" b="0" i="0" u="none" strike="noStrike" cap="all" spc="0" baseline="0">
                <a:ln>
                  <a:noFill/>
                </a:ln>
                <a:solidFill>
                  <a:srgbClr val="EFBD54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sz="6000" cap="none" dirty="0">
                <a:solidFill>
                  <a:schemeClr val="bg1">
                    <a:lumMod val="90000"/>
                    <a:lumOff val="1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Car-free Commuting in a Car-centric City</a:t>
            </a:r>
          </a:p>
        </p:txBody>
      </p:sp>
    </p:spTree>
    <p:extLst>
      <p:ext uri="{BB962C8B-B14F-4D97-AF65-F5344CB8AC3E}">
        <p14:creationId xmlns:p14="http://schemas.microsoft.com/office/powerpoint/2010/main" val="298630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Workday of Full-time Employee in U.S.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Workday of Full-time Employee in U.S.</a:t>
            </a:r>
          </a:p>
        </p:txBody>
      </p:sp>
      <p:grpSp>
        <p:nvGrpSpPr>
          <p:cNvPr id="280" name="Group"/>
          <p:cNvGrpSpPr/>
          <p:nvPr/>
        </p:nvGrpSpPr>
        <p:grpSpPr>
          <a:xfrm>
            <a:off x="2039513" y="1578644"/>
            <a:ext cx="8925774" cy="7680933"/>
            <a:chOff x="0" y="0"/>
            <a:chExt cx="8925772" cy="7680931"/>
          </a:xfrm>
        </p:grpSpPr>
        <p:pic>
          <p:nvPicPr>
            <p:cNvPr id="270" name="Screen Shot 2019-04-09 at 3.40.50 PM.png" descr="Screen Shot 2019-04-09 at 3.40.50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925773" cy="7680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79" name="Group"/>
            <p:cNvGrpSpPr/>
            <p:nvPr/>
          </p:nvGrpSpPr>
          <p:grpSpPr>
            <a:xfrm>
              <a:off x="1208498" y="239443"/>
              <a:ext cx="5907770" cy="6485943"/>
              <a:chOff x="0" y="0"/>
              <a:chExt cx="5907769" cy="6485942"/>
            </a:xfrm>
          </p:grpSpPr>
          <p:sp>
            <p:nvSpPr>
              <p:cNvPr id="271" name="Sleep"/>
              <p:cNvSpPr/>
              <p:nvPr/>
            </p:nvSpPr>
            <p:spPr>
              <a:xfrm>
                <a:off x="4603537" y="1718230"/>
                <a:ext cx="1304233" cy="799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8" y="0"/>
                    </a:moveTo>
                    <a:cubicBezTo>
                      <a:pt x="112" y="0"/>
                      <a:pt x="0" y="190"/>
                      <a:pt x="0" y="421"/>
                    </a:cubicBezTo>
                    <a:lnTo>
                      <a:pt x="0" y="21181"/>
                    </a:lnTo>
                    <a:cubicBezTo>
                      <a:pt x="0" y="21413"/>
                      <a:pt x="112" y="21600"/>
                      <a:pt x="248" y="21600"/>
                    </a:cubicBezTo>
                    <a:lnTo>
                      <a:pt x="1237" y="21600"/>
                    </a:lnTo>
                    <a:cubicBezTo>
                      <a:pt x="1373" y="21600"/>
                      <a:pt x="1483" y="21413"/>
                      <a:pt x="1483" y="21181"/>
                    </a:cubicBezTo>
                    <a:lnTo>
                      <a:pt x="1483" y="15050"/>
                    </a:lnTo>
                    <a:lnTo>
                      <a:pt x="19762" y="15050"/>
                    </a:lnTo>
                    <a:cubicBezTo>
                      <a:pt x="19898" y="15050"/>
                      <a:pt x="20010" y="15239"/>
                      <a:pt x="20010" y="15471"/>
                    </a:cubicBezTo>
                    <a:lnTo>
                      <a:pt x="20010" y="21181"/>
                    </a:lnTo>
                    <a:cubicBezTo>
                      <a:pt x="20010" y="21413"/>
                      <a:pt x="20122" y="21600"/>
                      <a:pt x="20258" y="21600"/>
                    </a:cubicBezTo>
                    <a:lnTo>
                      <a:pt x="21247" y="21600"/>
                    </a:lnTo>
                    <a:cubicBezTo>
                      <a:pt x="21383" y="21600"/>
                      <a:pt x="21494" y="21413"/>
                      <a:pt x="21494" y="21181"/>
                    </a:cubicBezTo>
                    <a:lnTo>
                      <a:pt x="21494" y="12943"/>
                    </a:lnTo>
                    <a:cubicBezTo>
                      <a:pt x="21494" y="12712"/>
                      <a:pt x="21383" y="12522"/>
                      <a:pt x="21247" y="12522"/>
                    </a:cubicBezTo>
                    <a:lnTo>
                      <a:pt x="1483" y="12522"/>
                    </a:lnTo>
                    <a:lnTo>
                      <a:pt x="1483" y="421"/>
                    </a:lnTo>
                    <a:cubicBezTo>
                      <a:pt x="1483" y="190"/>
                      <a:pt x="1373" y="0"/>
                      <a:pt x="1237" y="0"/>
                    </a:cubicBezTo>
                    <a:lnTo>
                      <a:pt x="248" y="0"/>
                    </a:lnTo>
                    <a:close/>
                    <a:moveTo>
                      <a:pt x="7810" y="887"/>
                    </a:moveTo>
                    <a:cubicBezTo>
                      <a:pt x="7807" y="887"/>
                      <a:pt x="7803" y="890"/>
                      <a:pt x="7803" y="895"/>
                    </a:cubicBezTo>
                    <a:lnTo>
                      <a:pt x="7803" y="972"/>
                    </a:lnTo>
                    <a:cubicBezTo>
                      <a:pt x="7803" y="977"/>
                      <a:pt x="7807" y="980"/>
                      <a:pt x="7810" y="980"/>
                    </a:cubicBezTo>
                    <a:lnTo>
                      <a:pt x="7881" y="980"/>
                    </a:lnTo>
                    <a:cubicBezTo>
                      <a:pt x="7883" y="980"/>
                      <a:pt x="7886" y="977"/>
                      <a:pt x="7886" y="972"/>
                    </a:cubicBezTo>
                    <a:lnTo>
                      <a:pt x="7886" y="895"/>
                    </a:lnTo>
                    <a:cubicBezTo>
                      <a:pt x="7886" y="890"/>
                      <a:pt x="7884" y="887"/>
                      <a:pt x="7881" y="887"/>
                    </a:cubicBezTo>
                    <a:lnTo>
                      <a:pt x="7810" y="887"/>
                    </a:lnTo>
                    <a:close/>
                    <a:moveTo>
                      <a:pt x="4389" y="2142"/>
                    </a:moveTo>
                    <a:cubicBezTo>
                      <a:pt x="3937" y="2142"/>
                      <a:pt x="3485" y="2433"/>
                      <a:pt x="3140" y="3020"/>
                    </a:cubicBezTo>
                    <a:cubicBezTo>
                      <a:pt x="2451" y="4195"/>
                      <a:pt x="2451" y="6100"/>
                      <a:pt x="3140" y="7274"/>
                    </a:cubicBezTo>
                    <a:cubicBezTo>
                      <a:pt x="3830" y="8449"/>
                      <a:pt x="4948" y="8449"/>
                      <a:pt x="5638" y="7274"/>
                    </a:cubicBezTo>
                    <a:cubicBezTo>
                      <a:pt x="6328" y="6100"/>
                      <a:pt x="6328" y="4195"/>
                      <a:pt x="5638" y="3020"/>
                    </a:cubicBezTo>
                    <a:cubicBezTo>
                      <a:pt x="5293" y="2433"/>
                      <a:pt x="4841" y="2142"/>
                      <a:pt x="4389" y="2142"/>
                    </a:cubicBezTo>
                    <a:close/>
                    <a:moveTo>
                      <a:pt x="7285" y="2863"/>
                    </a:moveTo>
                    <a:cubicBezTo>
                      <a:pt x="7149" y="2863"/>
                      <a:pt x="7037" y="3053"/>
                      <a:pt x="7037" y="3285"/>
                    </a:cubicBezTo>
                    <a:lnTo>
                      <a:pt x="7037" y="9282"/>
                    </a:lnTo>
                    <a:lnTo>
                      <a:pt x="2447" y="9282"/>
                    </a:lnTo>
                    <a:cubicBezTo>
                      <a:pt x="2311" y="9282"/>
                      <a:pt x="2199" y="9471"/>
                      <a:pt x="2199" y="9703"/>
                    </a:cubicBezTo>
                    <a:lnTo>
                      <a:pt x="2199" y="10917"/>
                    </a:lnTo>
                    <a:cubicBezTo>
                      <a:pt x="2199" y="11149"/>
                      <a:pt x="2311" y="11338"/>
                      <a:pt x="2447" y="11338"/>
                    </a:cubicBezTo>
                    <a:lnTo>
                      <a:pt x="7285" y="11338"/>
                    </a:lnTo>
                    <a:lnTo>
                      <a:pt x="16514" y="11338"/>
                    </a:lnTo>
                    <a:lnTo>
                      <a:pt x="21352" y="11338"/>
                    </a:lnTo>
                    <a:cubicBezTo>
                      <a:pt x="21488" y="11338"/>
                      <a:pt x="21600" y="11149"/>
                      <a:pt x="21600" y="10917"/>
                    </a:cubicBezTo>
                    <a:lnTo>
                      <a:pt x="21600" y="3285"/>
                    </a:lnTo>
                    <a:cubicBezTo>
                      <a:pt x="21600" y="3053"/>
                      <a:pt x="21488" y="2863"/>
                      <a:pt x="21352" y="2863"/>
                    </a:cubicBezTo>
                    <a:lnTo>
                      <a:pt x="7285" y="28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272" name="Computer"/>
              <p:cNvSpPr/>
              <p:nvPr/>
            </p:nvSpPr>
            <p:spPr>
              <a:xfrm>
                <a:off x="404277" y="4137265"/>
                <a:ext cx="1065380" cy="859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600" extrusionOk="0">
                    <a:moveTo>
                      <a:pt x="464" y="0"/>
                    </a:moveTo>
                    <a:cubicBezTo>
                      <a:pt x="210" y="0"/>
                      <a:pt x="0" y="261"/>
                      <a:pt x="0" y="575"/>
                    </a:cubicBezTo>
                    <a:lnTo>
                      <a:pt x="0" y="17777"/>
                    </a:lnTo>
                    <a:cubicBezTo>
                      <a:pt x="0" y="18091"/>
                      <a:pt x="210" y="18354"/>
                      <a:pt x="464" y="18354"/>
                    </a:cubicBezTo>
                    <a:lnTo>
                      <a:pt x="9148" y="18354"/>
                    </a:lnTo>
                    <a:lnTo>
                      <a:pt x="9116" y="18513"/>
                    </a:lnTo>
                    <a:lnTo>
                      <a:pt x="8753" y="20763"/>
                    </a:lnTo>
                    <a:lnTo>
                      <a:pt x="7690" y="20763"/>
                    </a:lnTo>
                    <a:lnTo>
                      <a:pt x="7690" y="21600"/>
                    </a:lnTo>
                    <a:lnTo>
                      <a:pt x="10486" y="21600"/>
                    </a:lnTo>
                    <a:lnTo>
                      <a:pt x="11107" y="21600"/>
                    </a:lnTo>
                    <a:lnTo>
                      <a:pt x="13905" y="21600"/>
                    </a:lnTo>
                    <a:lnTo>
                      <a:pt x="13905" y="20763"/>
                    </a:lnTo>
                    <a:lnTo>
                      <a:pt x="12842" y="20763"/>
                    </a:lnTo>
                    <a:lnTo>
                      <a:pt x="12479" y="18513"/>
                    </a:lnTo>
                    <a:lnTo>
                      <a:pt x="12452" y="18354"/>
                    </a:lnTo>
                    <a:lnTo>
                      <a:pt x="21131" y="18354"/>
                    </a:lnTo>
                    <a:cubicBezTo>
                      <a:pt x="21384" y="18354"/>
                      <a:pt x="21595" y="18091"/>
                      <a:pt x="21595" y="17777"/>
                    </a:cubicBezTo>
                    <a:lnTo>
                      <a:pt x="21595" y="575"/>
                    </a:lnTo>
                    <a:cubicBezTo>
                      <a:pt x="21600" y="261"/>
                      <a:pt x="21389" y="0"/>
                      <a:pt x="21136" y="0"/>
                    </a:cubicBezTo>
                    <a:lnTo>
                      <a:pt x="464" y="0"/>
                    </a:lnTo>
                    <a:close/>
                    <a:moveTo>
                      <a:pt x="10800" y="542"/>
                    </a:moveTo>
                    <a:cubicBezTo>
                      <a:pt x="10913" y="542"/>
                      <a:pt x="11006" y="650"/>
                      <a:pt x="11006" y="797"/>
                    </a:cubicBezTo>
                    <a:cubicBezTo>
                      <a:pt x="11006" y="937"/>
                      <a:pt x="10913" y="1052"/>
                      <a:pt x="10800" y="1052"/>
                    </a:cubicBezTo>
                    <a:cubicBezTo>
                      <a:pt x="10686" y="1052"/>
                      <a:pt x="10594" y="937"/>
                      <a:pt x="10594" y="797"/>
                    </a:cubicBezTo>
                    <a:cubicBezTo>
                      <a:pt x="10594" y="656"/>
                      <a:pt x="10686" y="542"/>
                      <a:pt x="10800" y="542"/>
                    </a:cubicBezTo>
                    <a:close/>
                    <a:moveTo>
                      <a:pt x="1242" y="1734"/>
                    </a:moveTo>
                    <a:lnTo>
                      <a:pt x="20358" y="1734"/>
                    </a:lnTo>
                    <a:lnTo>
                      <a:pt x="20358" y="15233"/>
                    </a:lnTo>
                    <a:lnTo>
                      <a:pt x="1242" y="15233"/>
                    </a:lnTo>
                    <a:lnTo>
                      <a:pt x="1242" y="17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273" name="Office Chair"/>
              <p:cNvSpPr/>
              <p:nvPr/>
            </p:nvSpPr>
            <p:spPr>
              <a:xfrm>
                <a:off x="3383984" y="5040040"/>
                <a:ext cx="972031" cy="1445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19" y="0"/>
                    </a:moveTo>
                    <a:cubicBezTo>
                      <a:pt x="2485" y="0"/>
                      <a:pt x="2252" y="220"/>
                      <a:pt x="2362" y="432"/>
                    </a:cubicBezTo>
                    <a:cubicBezTo>
                      <a:pt x="2966" y="1596"/>
                      <a:pt x="4551" y="4969"/>
                      <a:pt x="4855" y="8863"/>
                    </a:cubicBezTo>
                    <a:lnTo>
                      <a:pt x="3916" y="8863"/>
                    </a:lnTo>
                    <a:lnTo>
                      <a:pt x="3359" y="10327"/>
                    </a:lnTo>
                    <a:lnTo>
                      <a:pt x="3052" y="11137"/>
                    </a:lnTo>
                    <a:cubicBezTo>
                      <a:pt x="3052" y="11137"/>
                      <a:pt x="3057" y="11137"/>
                      <a:pt x="3065" y="11137"/>
                    </a:cubicBezTo>
                    <a:lnTo>
                      <a:pt x="2350" y="13110"/>
                    </a:lnTo>
                    <a:cubicBezTo>
                      <a:pt x="2303" y="13240"/>
                      <a:pt x="2347" y="13377"/>
                      <a:pt x="2473" y="13480"/>
                    </a:cubicBezTo>
                    <a:cubicBezTo>
                      <a:pt x="2874" y="13809"/>
                      <a:pt x="3891" y="14485"/>
                      <a:pt x="5467" y="14485"/>
                    </a:cubicBezTo>
                    <a:lnTo>
                      <a:pt x="10287" y="14485"/>
                    </a:lnTo>
                    <a:lnTo>
                      <a:pt x="10287" y="15798"/>
                    </a:lnTo>
                    <a:lnTo>
                      <a:pt x="9752" y="15798"/>
                    </a:lnTo>
                    <a:lnTo>
                      <a:pt x="9752" y="17354"/>
                    </a:lnTo>
                    <a:cubicBezTo>
                      <a:pt x="8158" y="17745"/>
                      <a:pt x="939" y="19533"/>
                      <a:pt x="939" y="19533"/>
                    </a:cubicBezTo>
                    <a:lnTo>
                      <a:pt x="939" y="19943"/>
                    </a:lnTo>
                    <a:cubicBezTo>
                      <a:pt x="407" y="20000"/>
                      <a:pt x="0" y="20310"/>
                      <a:pt x="0" y="20684"/>
                    </a:cubicBezTo>
                    <a:cubicBezTo>
                      <a:pt x="0" y="21099"/>
                      <a:pt x="500" y="21435"/>
                      <a:pt x="1117" y="21435"/>
                    </a:cubicBezTo>
                    <a:cubicBezTo>
                      <a:pt x="1734" y="21435"/>
                      <a:pt x="2234" y="21099"/>
                      <a:pt x="2234" y="20684"/>
                    </a:cubicBezTo>
                    <a:cubicBezTo>
                      <a:pt x="2234" y="20400"/>
                      <a:pt x="2000" y="20153"/>
                      <a:pt x="1654" y="20026"/>
                    </a:cubicBezTo>
                    <a:lnTo>
                      <a:pt x="1704" y="19966"/>
                    </a:lnTo>
                    <a:lnTo>
                      <a:pt x="9285" y="18947"/>
                    </a:lnTo>
                    <a:lnTo>
                      <a:pt x="8650" y="20120"/>
                    </a:lnTo>
                    <a:cubicBezTo>
                      <a:pt x="8160" y="20199"/>
                      <a:pt x="7794" y="20495"/>
                      <a:pt x="7794" y="20849"/>
                    </a:cubicBezTo>
                    <a:cubicBezTo>
                      <a:pt x="7794" y="21264"/>
                      <a:pt x="8294" y="21600"/>
                      <a:pt x="8911" y="21600"/>
                    </a:cubicBezTo>
                    <a:cubicBezTo>
                      <a:pt x="9528" y="21600"/>
                      <a:pt x="10028" y="21264"/>
                      <a:pt x="10028" y="20849"/>
                    </a:cubicBezTo>
                    <a:cubicBezTo>
                      <a:pt x="10028" y="20681"/>
                      <a:pt x="9945" y="20527"/>
                      <a:pt x="9807" y="20402"/>
                    </a:cubicBezTo>
                    <a:lnTo>
                      <a:pt x="10641" y="19394"/>
                    </a:lnTo>
                    <a:lnTo>
                      <a:pt x="12041" y="19394"/>
                    </a:lnTo>
                    <a:lnTo>
                      <a:pt x="12041" y="18895"/>
                    </a:lnTo>
                    <a:lnTo>
                      <a:pt x="20019" y="19966"/>
                    </a:lnTo>
                    <a:lnTo>
                      <a:pt x="20041" y="19993"/>
                    </a:lnTo>
                    <a:cubicBezTo>
                      <a:pt x="19644" y="20109"/>
                      <a:pt x="19366" y="20374"/>
                      <a:pt x="19366" y="20684"/>
                    </a:cubicBezTo>
                    <a:cubicBezTo>
                      <a:pt x="19366" y="21099"/>
                      <a:pt x="19866" y="21435"/>
                      <a:pt x="20483" y="21435"/>
                    </a:cubicBezTo>
                    <a:cubicBezTo>
                      <a:pt x="21100" y="21435"/>
                      <a:pt x="21600" y="21099"/>
                      <a:pt x="21600" y="20684"/>
                    </a:cubicBezTo>
                    <a:cubicBezTo>
                      <a:pt x="21600" y="20339"/>
                      <a:pt x="21255" y="20050"/>
                      <a:pt x="20784" y="19961"/>
                    </a:cubicBezTo>
                    <a:lnTo>
                      <a:pt x="20784" y="19533"/>
                    </a:lnTo>
                    <a:cubicBezTo>
                      <a:pt x="20784" y="19533"/>
                      <a:pt x="13769" y="17795"/>
                      <a:pt x="12041" y="17371"/>
                    </a:cubicBezTo>
                    <a:lnTo>
                      <a:pt x="12041" y="15798"/>
                    </a:lnTo>
                    <a:lnTo>
                      <a:pt x="11507" y="15798"/>
                    </a:lnTo>
                    <a:lnTo>
                      <a:pt x="11507" y="14485"/>
                    </a:lnTo>
                    <a:lnTo>
                      <a:pt x="14182" y="14485"/>
                    </a:lnTo>
                    <a:cubicBezTo>
                      <a:pt x="14457" y="14485"/>
                      <a:pt x="14714" y="14400"/>
                      <a:pt x="14883" y="14254"/>
                    </a:cubicBezTo>
                    <a:cubicBezTo>
                      <a:pt x="15156" y="14020"/>
                      <a:pt x="15574" y="13644"/>
                      <a:pt x="15844" y="13304"/>
                    </a:cubicBezTo>
                    <a:lnTo>
                      <a:pt x="18776" y="13304"/>
                    </a:lnTo>
                    <a:cubicBezTo>
                      <a:pt x="19242" y="13304"/>
                      <a:pt x="19619" y="13035"/>
                      <a:pt x="19619" y="12703"/>
                    </a:cubicBezTo>
                    <a:lnTo>
                      <a:pt x="19619" y="12520"/>
                    </a:lnTo>
                    <a:cubicBezTo>
                      <a:pt x="19619" y="12102"/>
                      <a:pt x="17921" y="11668"/>
                      <a:pt x="15455" y="11531"/>
                    </a:cubicBezTo>
                    <a:cubicBezTo>
                      <a:pt x="15262" y="11520"/>
                      <a:pt x="15125" y="11401"/>
                      <a:pt x="15156" y="11272"/>
                    </a:cubicBezTo>
                    <a:lnTo>
                      <a:pt x="15673" y="9182"/>
                    </a:lnTo>
                    <a:cubicBezTo>
                      <a:pt x="15719" y="8997"/>
                      <a:pt x="15957" y="8863"/>
                      <a:pt x="16236" y="8863"/>
                    </a:cubicBezTo>
                    <a:lnTo>
                      <a:pt x="18008" y="8863"/>
                    </a:lnTo>
                    <a:cubicBezTo>
                      <a:pt x="18133" y="8863"/>
                      <a:pt x="18244" y="8812"/>
                      <a:pt x="18292" y="8734"/>
                    </a:cubicBezTo>
                    <a:lnTo>
                      <a:pt x="18540" y="8326"/>
                    </a:lnTo>
                    <a:cubicBezTo>
                      <a:pt x="18623" y="8190"/>
                      <a:pt x="18475" y="8041"/>
                      <a:pt x="18256" y="8041"/>
                    </a:cubicBezTo>
                    <a:lnTo>
                      <a:pt x="7212" y="8041"/>
                    </a:lnTo>
                    <a:cubicBezTo>
                      <a:pt x="6765" y="4448"/>
                      <a:pt x="5323" y="1424"/>
                      <a:pt x="4779" y="385"/>
                    </a:cubicBezTo>
                    <a:cubicBezTo>
                      <a:pt x="4658" y="154"/>
                      <a:pt x="4333" y="0"/>
                      <a:pt x="3969" y="0"/>
                    </a:cubicBezTo>
                    <a:lnTo>
                      <a:pt x="2819" y="0"/>
                    </a:lnTo>
                    <a:close/>
                    <a:moveTo>
                      <a:pt x="7295" y="8863"/>
                    </a:moveTo>
                    <a:lnTo>
                      <a:pt x="13334" y="8863"/>
                    </a:lnTo>
                    <a:cubicBezTo>
                      <a:pt x="13566" y="8863"/>
                      <a:pt x="13723" y="9018"/>
                      <a:pt x="13640" y="9163"/>
                    </a:cubicBezTo>
                    <a:lnTo>
                      <a:pt x="12476" y="11212"/>
                    </a:lnTo>
                    <a:cubicBezTo>
                      <a:pt x="12382" y="11376"/>
                      <a:pt x="12148" y="11485"/>
                      <a:pt x="11886" y="11485"/>
                    </a:cubicBezTo>
                    <a:lnTo>
                      <a:pt x="6795" y="11485"/>
                    </a:lnTo>
                    <a:cubicBezTo>
                      <a:pt x="6015" y="11485"/>
                      <a:pt x="5382" y="11937"/>
                      <a:pt x="5382" y="12493"/>
                    </a:cubicBezTo>
                    <a:lnTo>
                      <a:pt x="5382" y="12680"/>
                    </a:lnTo>
                    <a:cubicBezTo>
                      <a:pt x="5382" y="13024"/>
                      <a:pt x="5774" y="13304"/>
                      <a:pt x="6258" y="13304"/>
                    </a:cubicBezTo>
                    <a:lnTo>
                      <a:pt x="8073" y="13304"/>
                    </a:lnTo>
                    <a:cubicBezTo>
                      <a:pt x="8218" y="13304"/>
                      <a:pt x="8336" y="13384"/>
                      <a:pt x="8336" y="13481"/>
                    </a:cubicBezTo>
                    <a:cubicBezTo>
                      <a:pt x="8336" y="13579"/>
                      <a:pt x="8218" y="13659"/>
                      <a:pt x="8073" y="13659"/>
                    </a:cubicBezTo>
                    <a:lnTo>
                      <a:pt x="5558" y="13659"/>
                    </a:lnTo>
                    <a:cubicBezTo>
                      <a:pt x="4761" y="13659"/>
                      <a:pt x="4189" y="13419"/>
                      <a:pt x="3876" y="13243"/>
                    </a:cubicBezTo>
                    <a:cubicBezTo>
                      <a:pt x="3701" y="13146"/>
                      <a:pt x="3625" y="12990"/>
                      <a:pt x="3682" y="12842"/>
                    </a:cubicBezTo>
                    <a:lnTo>
                      <a:pt x="4345" y="11137"/>
                    </a:lnTo>
                    <a:cubicBezTo>
                      <a:pt x="4523" y="11137"/>
                      <a:pt x="4702" y="11137"/>
                      <a:pt x="4872" y="11137"/>
                    </a:cubicBezTo>
                    <a:lnTo>
                      <a:pt x="5798" y="11137"/>
                    </a:lnTo>
                    <a:lnTo>
                      <a:pt x="6363" y="11137"/>
                    </a:lnTo>
                    <a:cubicBezTo>
                      <a:pt x="6898" y="11137"/>
                      <a:pt x="7334" y="10847"/>
                      <a:pt x="7342" y="10488"/>
                    </a:cubicBezTo>
                    <a:cubicBezTo>
                      <a:pt x="7355" y="9939"/>
                      <a:pt x="7336" y="9396"/>
                      <a:pt x="7295" y="8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274" name="Line"/>
              <p:cNvSpPr/>
              <p:nvPr/>
            </p:nvSpPr>
            <p:spPr>
              <a:xfrm flipV="1">
                <a:off x="3274252" y="0"/>
                <a:ext cx="1" cy="3697139"/>
              </a:xfrm>
              <a:prstGeom prst="line">
                <a:avLst/>
              </a:prstGeom>
              <a:noFill/>
              <a:ln w="215900" cap="flat">
                <a:solidFill>
                  <a:srgbClr val="222222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275" name="Line"/>
              <p:cNvSpPr/>
              <p:nvPr/>
            </p:nvSpPr>
            <p:spPr>
              <a:xfrm>
                <a:off x="3170530" y="3555217"/>
                <a:ext cx="2527243" cy="792129"/>
              </a:xfrm>
              <a:prstGeom prst="line">
                <a:avLst/>
              </a:prstGeom>
              <a:noFill/>
              <a:ln w="215900" cap="flat">
                <a:solidFill>
                  <a:srgbClr val="222222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276" name="Home"/>
              <p:cNvSpPr/>
              <p:nvPr/>
            </p:nvSpPr>
            <p:spPr>
              <a:xfrm>
                <a:off x="1875897" y="404634"/>
                <a:ext cx="945163" cy="846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11938"/>
                    </a:lnTo>
                    <a:lnTo>
                      <a:pt x="3392" y="11938"/>
                    </a:lnTo>
                    <a:lnTo>
                      <a:pt x="3392" y="21600"/>
                    </a:lnTo>
                    <a:lnTo>
                      <a:pt x="8837" y="21600"/>
                    </a:lnTo>
                    <a:lnTo>
                      <a:pt x="8837" y="13819"/>
                    </a:lnTo>
                    <a:lnTo>
                      <a:pt x="12694" y="13819"/>
                    </a:lnTo>
                    <a:lnTo>
                      <a:pt x="12694" y="21600"/>
                    </a:lnTo>
                    <a:lnTo>
                      <a:pt x="18160" y="21600"/>
                    </a:lnTo>
                    <a:lnTo>
                      <a:pt x="18160" y="11938"/>
                    </a:lnTo>
                    <a:lnTo>
                      <a:pt x="21600" y="11938"/>
                    </a:lnTo>
                    <a:lnTo>
                      <a:pt x="18160" y="8135"/>
                    </a:lnTo>
                    <a:lnTo>
                      <a:pt x="18160" y="3553"/>
                    </a:lnTo>
                    <a:lnTo>
                      <a:pt x="16218" y="3553"/>
                    </a:lnTo>
                    <a:lnTo>
                      <a:pt x="16218" y="598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277" name="Car"/>
              <p:cNvSpPr/>
              <p:nvPr/>
            </p:nvSpPr>
            <p:spPr>
              <a:xfrm>
                <a:off x="0" y="2733644"/>
                <a:ext cx="1435894" cy="529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6" y="0"/>
                    </a:moveTo>
                    <a:cubicBezTo>
                      <a:pt x="6226" y="0"/>
                      <a:pt x="5884" y="295"/>
                      <a:pt x="5598" y="845"/>
                    </a:cubicBezTo>
                    <a:cubicBezTo>
                      <a:pt x="4938" y="2115"/>
                      <a:pt x="3969" y="5290"/>
                      <a:pt x="3633" y="5871"/>
                    </a:cubicBezTo>
                    <a:cubicBezTo>
                      <a:pt x="3493" y="6112"/>
                      <a:pt x="3340" y="6291"/>
                      <a:pt x="3176" y="6344"/>
                    </a:cubicBezTo>
                    <a:lnTo>
                      <a:pt x="1095" y="7538"/>
                    </a:lnTo>
                    <a:cubicBezTo>
                      <a:pt x="742" y="7653"/>
                      <a:pt x="478" y="8466"/>
                      <a:pt x="477" y="9431"/>
                    </a:cubicBezTo>
                    <a:lnTo>
                      <a:pt x="476" y="11765"/>
                    </a:lnTo>
                    <a:lnTo>
                      <a:pt x="386" y="11765"/>
                    </a:lnTo>
                    <a:cubicBezTo>
                      <a:pt x="173" y="11765"/>
                      <a:pt x="0" y="12234"/>
                      <a:pt x="0" y="12812"/>
                    </a:cubicBezTo>
                    <a:lnTo>
                      <a:pt x="0" y="17084"/>
                    </a:lnTo>
                    <a:cubicBezTo>
                      <a:pt x="0" y="17662"/>
                      <a:pt x="173" y="18132"/>
                      <a:pt x="386" y="18132"/>
                    </a:cubicBezTo>
                    <a:lnTo>
                      <a:pt x="1314" y="18132"/>
                    </a:lnTo>
                    <a:lnTo>
                      <a:pt x="2131" y="18132"/>
                    </a:lnTo>
                    <a:cubicBezTo>
                      <a:pt x="2103" y="17765"/>
                      <a:pt x="2089" y="17382"/>
                      <a:pt x="2089" y="16992"/>
                    </a:cubicBezTo>
                    <a:cubicBezTo>
                      <a:pt x="2089" y="13890"/>
                      <a:pt x="3016" y="11379"/>
                      <a:pt x="4159" y="11379"/>
                    </a:cubicBezTo>
                    <a:cubicBezTo>
                      <a:pt x="5302" y="11379"/>
                      <a:pt x="6229" y="13890"/>
                      <a:pt x="6229" y="16992"/>
                    </a:cubicBezTo>
                    <a:cubicBezTo>
                      <a:pt x="6229" y="17382"/>
                      <a:pt x="6215" y="17765"/>
                      <a:pt x="6187" y="18132"/>
                    </a:cubicBezTo>
                    <a:lnTo>
                      <a:pt x="15164" y="18132"/>
                    </a:lnTo>
                    <a:cubicBezTo>
                      <a:pt x="15136" y="17765"/>
                      <a:pt x="15122" y="17382"/>
                      <a:pt x="15122" y="16992"/>
                    </a:cubicBezTo>
                    <a:cubicBezTo>
                      <a:pt x="15122" y="13890"/>
                      <a:pt x="16047" y="11379"/>
                      <a:pt x="17190" y="11379"/>
                    </a:cubicBezTo>
                    <a:cubicBezTo>
                      <a:pt x="18333" y="11379"/>
                      <a:pt x="19260" y="13890"/>
                      <a:pt x="19260" y="16992"/>
                    </a:cubicBezTo>
                    <a:cubicBezTo>
                      <a:pt x="19260" y="17405"/>
                      <a:pt x="19244" y="17809"/>
                      <a:pt x="19213" y="18196"/>
                    </a:cubicBezTo>
                    <a:lnTo>
                      <a:pt x="20288" y="18196"/>
                    </a:lnTo>
                    <a:lnTo>
                      <a:pt x="20933" y="18196"/>
                    </a:lnTo>
                    <a:lnTo>
                      <a:pt x="21216" y="18196"/>
                    </a:lnTo>
                    <a:cubicBezTo>
                      <a:pt x="21429" y="18196"/>
                      <a:pt x="21600" y="17727"/>
                      <a:pt x="21600" y="17149"/>
                    </a:cubicBezTo>
                    <a:lnTo>
                      <a:pt x="21600" y="12876"/>
                    </a:lnTo>
                    <a:cubicBezTo>
                      <a:pt x="21600" y="12298"/>
                      <a:pt x="21429" y="11829"/>
                      <a:pt x="21216" y="11829"/>
                    </a:cubicBezTo>
                    <a:lnTo>
                      <a:pt x="21123" y="11829"/>
                    </a:lnTo>
                    <a:lnTo>
                      <a:pt x="21123" y="10547"/>
                    </a:lnTo>
                    <a:cubicBezTo>
                      <a:pt x="21122" y="9984"/>
                      <a:pt x="20977" y="9502"/>
                      <a:pt x="20774" y="9390"/>
                    </a:cubicBezTo>
                    <a:cubicBezTo>
                      <a:pt x="19830" y="8871"/>
                      <a:pt x="16833" y="7290"/>
                      <a:pt x="15856" y="6776"/>
                    </a:cubicBezTo>
                    <a:cubicBezTo>
                      <a:pt x="15652" y="6669"/>
                      <a:pt x="15467" y="6407"/>
                      <a:pt x="15318" y="6013"/>
                    </a:cubicBezTo>
                    <a:cubicBezTo>
                      <a:pt x="14863" y="4811"/>
                      <a:pt x="13848" y="2126"/>
                      <a:pt x="13422" y="997"/>
                    </a:cubicBezTo>
                    <a:cubicBezTo>
                      <a:pt x="13177" y="346"/>
                      <a:pt x="12823" y="0"/>
                      <a:pt x="12408" y="0"/>
                    </a:cubicBezTo>
                    <a:lnTo>
                      <a:pt x="8713" y="0"/>
                    </a:lnTo>
                    <a:lnTo>
                      <a:pt x="6576" y="0"/>
                    </a:lnTo>
                    <a:close/>
                    <a:moveTo>
                      <a:pt x="7100" y="1507"/>
                    </a:moveTo>
                    <a:lnTo>
                      <a:pt x="8901" y="1507"/>
                    </a:lnTo>
                    <a:cubicBezTo>
                      <a:pt x="9005" y="1507"/>
                      <a:pt x="9091" y="1729"/>
                      <a:pt x="9095" y="2012"/>
                    </a:cubicBezTo>
                    <a:lnTo>
                      <a:pt x="9165" y="6280"/>
                    </a:lnTo>
                    <a:cubicBezTo>
                      <a:pt x="9171" y="6638"/>
                      <a:pt x="9065" y="6937"/>
                      <a:pt x="8933" y="6937"/>
                    </a:cubicBezTo>
                    <a:lnTo>
                      <a:pt x="5932" y="6937"/>
                    </a:lnTo>
                    <a:cubicBezTo>
                      <a:pt x="5781" y="6937"/>
                      <a:pt x="5677" y="6527"/>
                      <a:pt x="5732" y="6146"/>
                    </a:cubicBezTo>
                    <a:lnTo>
                      <a:pt x="6361" y="2742"/>
                    </a:lnTo>
                    <a:cubicBezTo>
                      <a:pt x="6502" y="1984"/>
                      <a:pt x="6787" y="1507"/>
                      <a:pt x="7100" y="1507"/>
                    </a:cubicBezTo>
                    <a:close/>
                    <a:moveTo>
                      <a:pt x="9960" y="1507"/>
                    </a:moveTo>
                    <a:lnTo>
                      <a:pt x="12525" y="1507"/>
                    </a:lnTo>
                    <a:cubicBezTo>
                      <a:pt x="12815" y="1507"/>
                      <a:pt x="13055" y="1783"/>
                      <a:pt x="13205" y="2288"/>
                    </a:cubicBezTo>
                    <a:lnTo>
                      <a:pt x="14353" y="6142"/>
                    </a:lnTo>
                    <a:cubicBezTo>
                      <a:pt x="14434" y="6412"/>
                      <a:pt x="14288" y="6937"/>
                      <a:pt x="14133" y="6937"/>
                    </a:cubicBezTo>
                    <a:lnTo>
                      <a:pt x="10196" y="6937"/>
                    </a:lnTo>
                    <a:cubicBezTo>
                      <a:pt x="10065" y="6937"/>
                      <a:pt x="9960" y="6688"/>
                      <a:pt x="9947" y="6339"/>
                    </a:cubicBezTo>
                    <a:lnTo>
                      <a:pt x="9779" y="2044"/>
                    </a:lnTo>
                    <a:cubicBezTo>
                      <a:pt x="9768" y="1766"/>
                      <a:pt x="9856" y="1507"/>
                      <a:pt x="9960" y="1507"/>
                    </a:cubicBezTo>
                    <a:close/>
                    <a:moveTo>
                      <a:pt x="4159" y="12389"/>
                    </a:moveTo>
                    <a:cubicBezTo>
                      <a:pt x="3222" y="12389"/>
                      <a:pt x="2463" y="14450"/>
                      <a:pt x="2463" y="16992"/>
                    </a:cubicBezTo>
                    <a:cubicBezTo>
                      <a:pt x="2463" y="19535"/>
                      <a:pt x="3222" y="21600"/>
                      <a:pt x="4159" y="21600"/>
                    </a:cubicBezTo>
                    <a:cubicBezTo>
                      <a:pt x="5096" y="21600"/>
                      <a:pt x="5855" y="19535"/>
                      <a:pt x="5855" y="16992"/>
                    </a:cubicBezTo>
                    <a:cubicBezTo>
                      <a:pt x="5855" y="14450"/>
                      <a:pt x="5096" y="12389"/>
                      <a:pt x="4159" y="12389"/>
                    </a:cubicBezTo>
                    <a:close/>
                    <a:moveTo>
                      <a:pt x="17190" y="12389"/>
                    </a:moveTo>
                    <a:cubicBezTo>
                      <a:pt x="16253" y="12389"/>
                      <a:pt x="15494" y="14450"/>
                      <a:pt x="15494" y="16992"/>
                    </a:cubicBezTo>
                    <a:cubicBezTo>
                      <a:pt x="15494" y="19535"/>
                      <a:pt x="16253" y="21600"/>
                      <a:pt x="17190" y="21600"/>
                    </a:cubicBezTo>
                    <a:cubicBezTo>
                      <a:pt x="18127" y="21600"/>
                      <a:pt x="18888" y="19535"/>
                      <a:pt x="18888" y="16992"/>
                    </a:cubicBezTo>
                    <a:cubicBezTo>
                      <a:pt x="18888" y="14450"/>
                      <a:pt x="18127" y="12389"/>
                      <a:pt x="17190" y="12389"/>
                    </a:cubicBezTo>
                    <a:close/>
                    <a:moveTo>
                      <a:pt x="4159" y="14829"/>
                    </a:moveTo>
                    <a:cubicBezTo>
                      <a:pt x="4599" y="14829"/>
                      <a:pt x="4956" y="15798"/>
                      <a:pt x="4956" y="16992"/>
                    </a:cubicBezTo>
                    <a:cubicBezTo>
                      <a:pt x="4956" y="18187"/>
                      <a:pt x="4599" y="19156"/>
                      <a:pt x="4159" y="19156"/>
                    </a:cubicBezTo>
                    <a:cubicBezTo>
                      <a:pt x="3719" y="19156"/>
                      <a:pt x="3362" y="18187"/>
                      <a:pt x="3362" y="16992"/>
                    </a:cubicBezTo>
                    <a:cubicBezTo>
                      <a:pt x="3362" y="15798"/>
                      <a:pt x="3719" y="14829"/>
                      <a:pt x="4159" y="14829"/>
                    </a:cubicBezTo>
                    <a:close/>
                    <a:moveTo>
                      <a:pt x="17190" y="14829"/>
                    </a:moveTo>
                    <a:cubicBezTo>
                      <a:pt x="17630" y="14829"/>
                      <a:pt x="17987" y="15798"/>
                      <a:pt x="17987" y="16992"/>
                    </a:cubicBezTo>
                    <a:cubicBezTo>
                      <a:pt x="17987" y="18187"/>
                      <a:pt x="17630" y="19156"/>
                      <a:pt x="17190" y="19156"/>
                    </a:cubicBezTo>
                    <a:cubicBezTo>
                      <a:pt x="16750" y="19156"/>
                      <a:pt x="16393" y="18187"/>
                      <a:pt x="16393" y="16992"/>
                    </a:cubicBezTo>
                    <a:cubicBezTo>
                      <a:pt x="16393" y="15798"/>
                      <a:pt x="16750" y="14829"/>
                      <a:pt x="17190" y="14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278" name="Fork"/>
              <p:cNvSpPr/>
              <p:nvPr/>
            </p:nvSpPr>
            <p:spPr>
              <a:xfrm>
                <a:off x="721958" y="1094265"/>
                <a:ext cx="231169" cy="1429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extrusionOk="0">
                    <a:moveTo>
                      <a:pt x="3129" y="0"/>
                    </a:moveTo>
                    <a:cubicBezTo>
                      <a:pt x="2841" y="0"/>
                      <a:pt x="2591" y="35"/>
                      <a:pt x="2555" y="88"/>
                    </a:cubicBezTo>
                    <a:lnTo>
                      <a:pt x="0" y="5782"/>
                    </a:lnTo>
                    <a:cubicBezTo>
                      <a:pt x="0" y="6074"/>
                      <a:pt x="675" y="6347"/>
                      <a:pt x="1936" y="6551"/>
                    </a:cubicBezTo>
                    <a:lnTo>
                      <a:pt x="4716" y="7002"/>
                    </a:lnTo>
                    <a:cubicBezTo>
                      <a:pt x="6805" y="7340"/>
                      <a:pt x="7914" y="7795"/>
                      <a:pt x="7878" y="8267"/>
                    </a:cubicBezTo>
                    <a:lnTo>
                      <a:pt x="5976" y="21075"/>
                    </a:lnTo>
                    <a:cubicBezTo>
                      <a:pt x="5940" y="21361"/>
                      <a:pt x="7455" y="21600"/>
                      <a:pt x="9364" y="21600"/>
                    </a:cubicBezTo>
                    <a:lnTo>
                      <a:pt x="12166" y="21600"/>
                    </a:lnTo>
                    <a:cubicBezTo>
                      <a:pt x="14075" y="21600"/>
                      <a:pt x="15590" y="21361"/>
                      <a:pt x="15554" y="21075"/>
                    </a:cubicBezTo>
                    <a:lnTo>
                      <a:pt x="13686" y="8267"/>
                    </a:lnTo>
                    <a:cubicBezTo>
                      <a:pt x="13650" y="7795"/>
                      <a:pt x="14759" y="7334"/>
                      <a:pt x="16848" y="7002"/>
                    </a:cubicBezTo>
                    <a:lnTo>
                      <a:pt x="19628" y="6551"/>
                    </a:lnTo>
                    <a:cubicBezTo>
                      <a:pt x="20889" y="6347"/>
                      <a:pt x="21600" y="6068"/>
                      <a:pt x="21564" y="5782"/>
                    </a:cubicBezTo>
                    <a:lnTo>
                      <a:pt x="19009" y="88"/>
                    </a:lnTo>
                    <a:cubicBezTo>
                      <a:pt x="18937" y="41"/>
                      <a:pt x="18690" y="0"/>
                      <a:pt x="18401" y="0"/>
                    </a:cubicBezTo>
                    <a:lnTo>
                      <a:pt x="17467" y="0"/>
                    </a:lnTo>
                    <a:cubicBezTo>
                      <a:pt x="17143" y="0"/>
                      <a:pt x="16882" y="40"/>
                      <a:pt x="16882" y="93"/>
                    </a:cubicBezTo>
                    <a:lnTo>
                      <a:pt x="17141" y="3984"/>
                    </a:lnTo>
                    <a:cubicBezTo>
                      <a:pt x="17141" y="4037"/>
                      <a:pt x="16891" y="4077"/>
                      <a:pt x="16567" y="4077"/>
                    </a:cubicBezTo>
                    <a:lnTo>
                      <a:pt x="15588" y="4077"/>
                    </a:lnTo>
                    <a:cubicBezTo>
                      <a:pt x="15264" y="4077"/>
                      <a:pt x="15014" y="4036"/>
                      <a:pt x="15014" y="3990"/>
                    </a:cubicBezTo>
                    <a:lnTo>
                      <a:pt x="14226" y="88"/>
                    </a:lnTo>
                    <a:cubicBezTo>
                      <a:pt x="14226" y="35"/>
                      <a:pt x="13965" y="0"/>
                      <a:pt x="13641" y="0"/>
                    </a:cubicBezTo>
                    <a:lnTo>
                      <a:pt x="12819" y="0"/>
                    </a:lnTo>
                    <a:cubicBezTo>
                      <a:pt x="12495" y="0"/>
                      <a:pt x="12245" y="40"/>
                      <a:pt x="12245" y="93"/>
                    </a:cubicBezTo>
                    <a:lnTo>
                      <a:pt x="11840" y="3997"/>
                    </a:lnTo>
                    <a:cubicBezTo>
                      <a:pt x="11840" y="4049"/>
                      <a:pt x="11590" y="4090"/>
                      <a:pt x="11266" y="4090"/>
                    </a:cubicBezTo>
                    <a:lnTo>
                      <a:pt x="10264" y="4090"/>
                    </a:lnTo>
                    <a:cubicBezTo>
                      <a:pt x="9940" y="4090"/>
                      <a:pt x="9679" y="4049"/>
                      <a:pt x="9679" y="3997"/>
                    </a:cubicBezTo>
                    <a:lnTo>
                      <a:pt x="9285" y="93"/>
                    </a:lnTo>
                    <a:cubicBezTo>
                      <a:pt x="9285" y="40"/>
                      <a:pt x="9035" y="0"/>
                      <a:pt x="8711" y="0"/>
                    </a:cubicBezTo>
                    <a:lnTo>
                      <a:pt x="7878" y="0"/>
                    </a:lnTo>
                    <a:cubicBezTo>
                      <a:pt x="7554" y="0"/>
                      <a:pt x="7304" y="41"/>
                      <a:pt x="7304" y="88"/>
                    </a:cubicBezTo>
                    <a:lnTo>
                      <a:pt x="6516" y="3990"/>
                    </a:lnTo>
                    <a:cubicBezTo>
                      <a:pt x="6516" y="4042"/>
                      <a:pt x="6267" y="4077"/>
                      <a:pt x="5942" y="4077"/>
                    </a:cubicBezTo>
                    <a:lnTo>
                      <a:pt x="4963" y="4077"/>
                    </a:lnTo>
                    <a:cubicBezTo>
                      <a:pt x="4639" y="4077"/>
                      <a:pt x="4389" y="4037"/>
                      <a:pt x="4389" y="3984"/>
                    </a:cubicBezTo>
                    <a:lnTo>
                      <a:pt x="4637" y="93"/>
                    </a:lnTo>
                    <a:cubicBezTo>
                      <a:pt x="4637" y="40"/>
                      <a:pt x="4387" y="0"/>
                      <a:pt x="4063" y="0"/>
                    </a:cubicBezTo>
                    <a:lnTo>
                      <a:pt x="31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</p:grpSp>
      </p:grpSp>
      <p:sp>
        <p:nvSpPr>
          <p:cNvPr id="281" name="00:52                 average roundtrip Atlanta commute"/>
          <p:cNvSpPr txBox="1"/>
          <p:nvPr/>
        </p:nvSpPr>
        <p:spPr>
          <a:xfrm>
            <a:off x="236794" y="4003605"/>
            <a:ext cx="2620101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3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62 minutes</a:t>
            </a:r>
            <a:r>
              <a:rPr dirty="0"/>
              <a:t>                 average roundtrip Atlanta commute</a:t>
            </a:r>
            <a:r>
              <a:rPr lang="en-US" dirty="0"/>
              <a:t> (U.S. Census Bureau, 2016)</a:t>
            </a:r>
            <a:endParaRPr dirty="0"/>
          </a:p>
        </p:txBody>
      </p:sp>
      <p:sp>
        <p:nvSpPr>
          <p:cNvPr id="282" name="00:13                  activity"/>
          <p:cNvSpPr txBox="1"/>
          <p:nvPr/>
        </p:nvSpPr>
        <p:spPr>
          <a:xfrm>
            <a:off x="2601522" y="1996762"/>
            <a:ext cx="1647543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23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13</a:t>
            </a:r>
            <a:r>
              <a:rPr lang="en-US" dirty="0"/>
              <a:t> minutes</a:t>
            </a:r>
            <a:r>
              <a:rPr dirty="0"/>
              <a:t>                  activity</a:t>
            </a:r>
          </a:p>
        </p:txBody>
      </p:sp>
      <p:sp>
        <p:nvSpPr>
          <p:cNvPr id="283" name="Man Walking"/>
          <p:cNvSpPr/>
          <p:nvPr/>
        </p:nvSpPr>
        <p:spPr>
          <a:xfrm>
            <a:off x="5900167" y="3533188"/>
            <a:ext cx="1423883" cy="3161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77" extrusionOk="0">
                <a:moveTo>
                  <a:pt x="9311" y="0"/>
                </a:moveTo>
                <a:cubicBezTo>
                  <a:pt x="9114" y="1"/>
                  <a:pt x="8985" y="9"/>
                  <a:pt x="8973" y="10"/>
                </a:cubicBezTo>
                <a:cubicBezTo>
                  <a:pt x="7445" y="183"/>
                  <a:pt x="6460" y="741"/>
                  <a:pt x="6483" y="1401"/>
                </a:cubicBezTo>
                <a:cubicBezTo>
                  <a:pt x="6495" y="1769"/>
                  <a:pt x="6599" y="1889"/>
                  <a:pt x="6858" y="2154"/>
                </a:cubicBezTo>
                <a:cubicBezTo>
                  <a:pt x="7022" y="2322"/>
                  <a:pt x="7458" y="2603"/>
                  <a:pt x="7493" y="2652"/>
                </a:cubicBezTo>
                <a:cubicBezTo>
                  <a:pt x="7599" y="2798"/>
                  <a:pt x="7669" y="2821"/>
                  <a:pt x="7445" y="2983"/>
                </a:cubicBezTo>
                <a:cubicBezTo>
                  <a:pt x="7422" y="2999"/>
                  <a:pt x="7001" y="3037"/>
                  <a:pt x="7001" y="3048"/>
                </a:cubicBezTo>
                <a:lnTo>
                  <a:pt x="6766" y="3232"/>
                </a:lnTo>
                <a:cubicBezTo>
                  <a:pt x="4463" y="3887"/>
                  <a:pt x="4709" y="3850"/>
                  <a:pt x="4016" y="4797"/>
                </a:cubicBezTo>
                <a:cubicBezTo>
                  <a:pt x="3745" y="5171"/>
                  <a:pt x="2912" y="6761"/>
                  <a:pt x="2653" y="6821"/>
                </a:cubicBezTo>
                <a:cubicBezTo>
                  <a:pt x="2418" y="6870"/>
                  <a:pt x="2371" y="6957"/>
                  <a:pt x="2359" y="7033"/>
                </a:cubicBezTo>
                <a:cubicBezTo>
                  <a:pt x="2324" y="7303"/>
                  <a:pt x="2193" y="7440"/>
                  <a:pt x="2264" y="7640"/>
                </a:cubicBezTo>
                <a:cubicBezTo>
                  <a:pt x="2287" y="7721"/>
                  <a:pt x="2334" y="7759"/>
                  <a:pt x="2451" y="7780"/>
                </a:cubicBezTo>
                <a:cubicBezTo>
                  <a:pt x="2204" y="8885"/>
                  <a:pt x="2428" y="9838"/>
                  <a:pt x="2323" y="10407"/>
                </a:cubicBezTo>
                <a:cubicBezTo>
                  <a:pt x="2311" y="10472"/>
                  <a:pt x="2254" y="10537"/>
                  <a:pt x="2172" y="10591"/>
                </a:cubicBezTo>
                <a:cubicBezTo>
                  <a:pt x="1761" y="10840"/>
                  <a:pt x="1618" y="11051"/>
                  <a:pt x="1559" y="11484"/>
                </a:cubicBezTo>
                <a:cubicBezTo>
                  <a:pt x="1524" y="11734"/>
                  <a:pt x="1853" y="11734"/>
                  <a:pt x="1794" y="11864"/>
                </a:cubicBezTo>
                <a:cubicBezTo>
                  <a:pt x="1735" y="11993"/>
                  <a:pt x="1875" y="12063"/>
                  <a:pt x="1981" y="12144"/>
                </a:cubicBezTo>
                <a:cubicBezTo>
                  <a:pt x="2016" y="12177"/>
                  <a:pt x="2066" y="12188"/>
                  <a:pt x="2113" y="12193"/>
                </a:cubicBezTo>
                <a:cubicBezTo>
                  <a:pt x="2207" y="12204"/>
                  <a:pt x="2312" y="12225"/>
                  <a:pt x="2370" y="12258"/>
                </a:cubicBezTo>
                <a:cubicBezTo>
                  <a:pt x="2441" y="12296"/>
                  <a:pt x="2535" y="12333"/>
                  <a:pt x="2664" y="12344"/>
                </a:cubicBezTo>
                <a:cubicBezTo>
                  <a:pt x="2911" y="12371"/>
                  <a:pt x="3123" y="12019"/>
                  <a:pt x="3123" y="12019"/>
                </a:cubicBezTo>
                <a:cubicBezTo>
                  <a:pt x="3170" y="12165"/>
                  <a:pt x="3698" y="12215"/>
                  <a:pt x="3663" y="12090"/>
                </a:cubicBezTo>
                <a:cubicBezTo>
                  <a:pt x="3569" y="11830"/>
                  <a:pt x="3908" y="11684"/>
                  <a:pt x="4038" y="11224"/>
                </a:cubicBezTo>
                <a:cubicBezTo>
                  <a:pt x="4108" y="10980"/>
                  <a:pt x="3981" y="10764"/>
                  <a:pt x="3828" y="10596"/>
                </a:cubicBezTo>
                <a:cubicBezTo>
                  <a:pt x="3958" y="9990"/>
                  <a:pt x="4627" y="8326"/>
                  <a:pt x="4827" y="8012"/>
                </a:cubicBezTo>
                <a:cubicBezTo>
                  <a:pt x="4992" y="8001"/>
                  <a:pt x="4969" y="7915"/>
                  <a:pt x="5051" y="7764"/>
                </a:cubicBezTo>
                <a:cubicBezTo>
                  <a:pt x="5086" y="7693"/>
                  <a:pt x="5238" y="8680"/>
                  <a:pt x="5308" y="9671"/>
                </a:cubicBezTo>
                <a:cubicBezTo>
                  <a:pt x="5344" y="10147"/>
                  <a:pt x="4428" y="10775"/>
                  <a:pt x="5521" y="11652"/>
                </a:cubicBezTo>
                <a:cubicBezTo>
                  <a:pt x="5651" y="11755"/>
                  <a:pt x="5695" y="11868"/>
                  <a:pt x="5672" y="11982"/>
                </a:cubicBezTo>
                <a:cubicBezTo>
                  <a:pt x="5284" y="13693"/>
                  <a:pt x="5131" y="15063"/>
                  <a:pt x="4967" y="15551"/>
                </a:cubicBezTo>
                <a:cubicBezTo>
                  <a:pt x="4920" y="15686"/>
                  <a:pt x="4743" y="16071"/>
                  <a:pt x="4614" y="16195"/>
                </a:cubicBezTo>
                <a:cubicBezTo>
                  <a:pt x="4285" y="16417"/>
                  <a:pt x="3876" y="16752"/>
                  <a:pt x="3876" y="16757"/>
                </a:cubicBezTo>
                <a:cubicBezTo>
                  <a:pt x="2971" y="17504"/>
                  <a:pt x="2266" y="18382"/>
                  <a:pt x="1761" y="18972"/>
                </a:cubicBezTo>
                <a:lnTo>
                  <a:pt x="1148" y="19573"/>
                </a:lnTo>
                <a:cubicBezTo>
                  <a:pt x="1136" y="19584"/>
                  <a:pt x="1137" y="19596"/>
                  <a:pt x="1126" y="19607"/>
                </a:cubicBezTo>
                <a:cubicBezTo>
                  <a:pt x="1067" y="19655"/>
                  <a:pt x="1090" y="19692"/>
                  <a:pt x="1019" y="19789"/>
                </a:cubicBezTo>
                <a:cubicBezTo>
                  <a:pt x="949" y="19887"/>
                  <a:pt x="-369" y="20554"/>
                  <a:pt x="101" y="20744"/>
                </a:cubicBezTo>
                <a:cubicBezTo>
                  <a:pt x="1076" y="21134"/>
                  <a:pt x="1137" y="20993"/>
                  <a:pt x="1948" y="21285"/>
                </a:cubicBezTo>
                <a:cubicBezTo>
                  <a:pt x="2618" y="21529"/>
                  <a:pt x="3157" y="21523"/>
                  <a:pt x="3733" y="21544"/>
                </a:cubicBezTo>
                <a:lnTo>
                  <a:pt x="6201" y="21539"/>
                </a:lnTo>
                <a:cubicBezTo>
                  <a:pt x="6424" y="21539"/>
                  <a:pt x="6495" y="21458"/>
                  <a:pt x="6483" y="21355"/>
                </a:cubicBezTo>
                <a:cubicBezTo>
                  <a:pt x="6483" y="21257"/>
                  <a:pt x="6273" y="21138"/>
                  <a:pt x="6109" y="21106"/>
                </a:cubicBezTo>
                <a:cubicBezTo>
                  <a:pt x="5886" y="21068"/>
                  <a:pt x="5778" y="21068"/>
                  <a:pt x="5543" y="21057"/>
                </a:cubicBezTo>
                <a:cubicBezTo>
                  <a:pt x="5214" y="21046"/>
                  <a:pt x="4909" y="20970"/>
                  <a:pt x="4721" y="20845"/>
                </a:cubicBezTo>
                <a:cubicBezTo>
                  <a:pt x="4415" y="20656"/>
                  <a:pt x="3991" y="20375"/>
                  <a:pt x="3792" y="20240"/>
                </a:cubicBezTo>
                <a:cubicBezTo>
                  <a:pt x="4015" y="20245"/>
                  <a:pt x="4214" y="20239"/>
                  <a:pt x="4214" y="20223"/>
                </a:cubicBezTo>
                <a:cubicBezTo>
                  <a:pt x="4226" y="20174"/>
                  <a:pt x="4437" y="19968"/>
                  <a:pt x="5095" y="19329"/>
                </a:cubicBezTo>
                <a:cubicBezTo>
                  <a:pt x="5225" y="19199"/>
                  <a:pt x="5366" y="19076"/>
                  <a:pt x="5496" y="18962"/>
                </a:cubicBezTo>
                <a:cubicBezTo>
                  <a:pt x="6024" y="18556"/>
                  <a:pt x="6624" y="18084"/>
                  <a:pt x="6895" y="17835"/>
                </a:cubicBezTo>
                <a:cubicBezTo>
                  <a:pt x="7506" y="17288"/>
                  <a:pt x="8174" y="16817"/>
                  <a:pt x="8444" y="16346"/>
                </a:cubicBezTo>
                <a:cubicBezTo>
                  <a:pt x="8750" y="15810"/>
                  <a:pt x="9539" y="14532"/>
                  <a:pt x="9539" y="14532"/>
                </a:cubicBezTo>
                <a:cubicBezTo>
                  <a:pt x="9503" y="14581"/>
                  <a:pt x="10091" y="14960"/>
                  <a:pt x="10479" y="15317"/>
                </a:cubicBezTo>
                <a:cubicBezTo>
                  <a:pt x="10620" y="15442"/>
                  <a:pt x="10891" y="15945"/>
                  <a:pt x="10938" y="16080"/>
                </a:cubicBezTo>
                <a:cubicBezTo>
                  <a:pt x="11079" y="16432"/>
                  <a:pt x="11360" y="17137"/>
                  <a:pt x="11536" y="17375"/>
                </a:cubicBezTo>
                <a:cubicBezTo>
                  <a:pt x="11948" y="17949"/>
                  <a:pt x="12675" y="18865"/>
                  <a:pt x="13310" y="19531"/>
                </a:cubicBezTo>
                <a:lnTo>
                  <a:pt x="14052" y="20424"/>
                </a:lnTo>
                <a:cubicBezTo>
                  <a:pt x="14111" y="20489"/>
                  <a:pt x="14238" y="20532"/>
                  <a:pt x="14379" y="20532"/>
                </a:cubicBezTo>
                <a:cubicBezTo>
                  <a:pt x="14379" y="20868"/>
                  <a:pt x="14426" y="21598"/>
                  <a:pt x="14896" y="21576"/>
                </a:cubicBezTo>
                <a:cubicBezTo>
                  <a:pt x="16694" y="21495"/>
                  <a:pt x="15061" y="21469"/>
                  <a:pt x="17305" y="21485"/>
                </a:cubicBezTo>
                <a:cubicBezTo>
                  <a:pt x="18528" y="21490"/>
                  <a:pt x="19810" y="21236"/>
                  <a:pt x="20574" y="20911"/>
                </a:cubicBezTo>
                <a:cubicBezTo>
                  <a:pt x="20785" y="20819"/>
                  <a:pt x="20914" y="20764"/>
                  <a:pt x="21055" y="20678"/>
                </a:cubicBezTo>
                <a:cubicBezTo>
                  <a:pt x="21231" y="20548"/>
                  <a:pt x="20726" y="20369"/>
                  <a:pt x="20104" y="20439"/>
                </a:cubicBezTo>
                <a:cubicBezTo>
                  <a:pt x="19058" y="20558"/>
                  <a:pt x="18398" y="20472"/>
                  <a:pt x="18080" y="20407"/>
                </a:cubicBezTo>
                <a:cubicBezTo>
                  <a:pt x="17963" y="20380"/>
                  <a:pt x="17858" y="20342"/>
                  <a:pt x="17775" y="20299"/>
                </a:cubicBezTo>
                <a:cubicBezTo>
                  <a:pt x="17611" y="20207"/>
                  <a:pt x="17376" y="20110"/>
                  <a:pt x="17247" y="20050"/>
                </a:cubicBezTo>
                <a:cubicBezTo>
                  <a:pt x="17399" y="20023"/>
                  <a:pt x="17516" y="19996"/>
                  <a:pt x="17493" y="19974"/>
                </a:cubicBezTo>
                <a:cubicBezTo>
                  <a:pt x="17446" y="19931"/>
                  <a:pt x="17083" y="19477"/>
                  <a:pt x="16589" y="18822"/>
                </a:cubicBezTo>
                <a:cubicBezTo>
                  <a:pt x="16354" y="18480"/>
                  <a:pt x="16131" y="18155"/>
                  <a:pt x="16002" y="17960"/>
                </a:cubicBezTo>
                <a:cubicBezTo>
                  <a:pt x="15120" y="16634"/>
                  <a:pt x="14861" y="15788"/>
                  <a:pt x="14720" y="15133"/>
                </a:cubicBezTo>
                <a:cubicBezTo>
                  <a:pt x="14603" y="14575"/>
                  <a:pt x="14133" y="14358"/>
                  <a:pt x="13721" y="13617"/>
                </a:cubicBezTo>
                <a:lnTo>
                  <a:pt x="12076" y="11224"/>
                </a:lnTo>
                <a:cubicBezTo>
                  <a:pt x="11970" y="11013"/>
                  <a:pt x="12194" y="10904"/>
                  <a:pt x="12194" y="10693"/>
                </a:cubicBezTo>
                <a:cubicBezTo>
                  <a:pt x="12182" y="10211"/>
                  <a:pt x="12077" y="9323"/>
                  <a:pt x="12300" y="8852"/>
                </a:cubicBezTo>
                <a:cubicBezTo>
                  <a:pt x="13464" y="9268"/>
                  <a:pt x="15720" y="9556"/>
                  <a:pt x="15825" y="9632"/>
                </a:cubicBezTo>
                <a:cubicBezTo>
                  <a:pt x="16119" y="9827"/>
                  <a:pt x="16543" y="9973"/>
                  <a:pt x="17048" y="10055"/>
                </a:cubicBezTo>
                <a:cubicBezTo>
                  <a:pt x="17272" y="10087"/>
                  <a:pt x="17377" y="10158"/>
                  <a:pt x="17471" y="10212"/>
                </a:cubicBezTo>
                <a:lnTo>
                  <a:pt x="17647" y="10298"/>
                </a:lnTo>
                <a:cubicBezTo>
                  <a:pt x="17776" y="10331"/>
                  <a:pt x="18023" y="10346"/>
                  <a:pt x="18411" y="10205"/>
                </a:cubicBezTo>
                <a:lnTo>
                  <a:pt x="18716" y="10082"/>
                </a:lnTo>
                <a:cubicBezTo>
                  <a:pt x="18810" y="10038"/>
                  <a:pt x="18929" y="9935"/>
                  <a:pt x="18859" y="9875"/>
                </a:cubicBezTo>
                <a:lnTo>
                  <a:pt x="18940" y="9757"/>
                </a:lnTo>
                <a:cubicBezTo>
                  <a:pt x="19022" y="9703"/>
                  <a:pt x="19012" y="9626"/>
                  <a:pt x="18918" y="9577"/>
                </a:cubicBezTo>
                <a:cubicBezTo>
                  <a:pt x="18682" y="9448"/>
                  <a:pt x="18398" y="9340"/>
                  <a:pt x="18139" y="9242"/>
                </a:cubicBezTo>
                <a:cubicBezTo>
                  <a:pt x="18021" y="9199"/>
                  <a:pt x="17858" y="9171"/>
                  <a:pt x="17706" y="9176"/>
                </a:cubicBezTo>
                <a:lnTo>
                  <a:pt x="17401" y="9139"/>
                </a:lnTo>
                <a:cubicBezTo>
                  <a:pt x="17307" y="9128"/>
                  <a:pt x="17202" y="9123"/>
                  <a:pt x="17096" y="9117"/>
                </a:cubicBezTo>
                <a:cubicBezTo>
                  <a:pt x="16802" y="9112"/>
                  <a:pt x="16014" y="9031"/>
                  <a:pt x="14992" y="8381"/>
                </a:cubicBezTo>
                <a:cubicBezTo>
                  <a:pt x="14522" y="8083"/>
                  <a:pt x="13840" y="7818"/>
                  <a:pt x="13299" y="7596"/>
                </a:cubicBezTo>
                <a:cubicBezTo>
                  <a:pt x="13323" y="7536"/>
                  <a:pt x="13336" y="7439"/>
                  <a:pt x="13218" y="7352"/>
                </a:cubicBezTo>
                <a:cubicBezTo>
                  <a:pt x="13077" y="7244"/>
                  <a:pt x="12816" y="7211"/>
                  <a:pt x="12557" y="7060"/>
                </a:cubicBezTo>
                <a:cubicBezTo>
                  <a:pt x="12263" y="6253"/>
                  <a:pt x="12454" y="6193"/>
                  <a:pt x="12348" y="5711"/>
                </a:cubicBezTo>
                <a:cubicBezTo>
                  <a:pt x="12148" y="4774"/>
                  <a:pt x="11476" y="4428"/>
                  <a:pt x="11030" y="4059"/>
                </a:cubicBezTo>
                <a:cubicBezTo>
                  <a:pt x="11030" y="4059"/>
                  <a:pt x="11149" y="3973"/>
                  <a:pt x="11055" y="3924"/>
                </a:cubicBezTo>
                <a:cubicBezTo>
                  <a:pt x="10985" y="3892"/>
                  <a:pt x="10314" y="3648"/>
                  <a:pt x="10302" y="3648"/>
                </a:cubicBezTo>
                <a:cubicBezTo>
                  <a:pt x="10091" y="3589"/>
                  <a:pt x="10479" y="3437"/>
                  <a:pt x="10596" y="3318"/>
                </a:cubicBezTo>
                <a:cubicBezTo>
                  <a:pt x="10737" y="3183"/>
                  <a:pt x="10865" y="3150"/>
                  <a:pt x="11500" y="3166"/>
                </a:cubicBezTo>
                <a:cubicBezTo>
                  <a:pt x="11887" y="3171"/>
                  <a:pt x="12064" y="3096"/>
                  <a:pt x="12028" y="2939"/>
                </a:cubicBezTo>
                <a:cubicBezTo>
                  <a:pt x="11993" y="2733"/>
                  <a:pt x="12360" y="2765"/>
                  <a:pt x="12219" y="2597"/>
                </a:cubicBezTo>
                <a:cubicBezTo>
                  <a:pt x="12208" y="2581"/>
                  <a:pt x="12299" y="2534"/>
                  <a:pt x="12311" y="2523"/>
                </a:cubicBezTo>
                <a:cubicBezTo>
                  <a:pt x="12417" y="2458"/>
                  <a:pt x="12228" y="2382"/>
                  <a:pt x="12322" y="2262"/>
                </a:cubicBezTo>
                <a:cubicBezTo>
                  <a:pt x="12381" y="2192"/>
                  <a:pt x="12676" y="2187"/>
                  <a:pt x="12653" y="2041"/>
                </a:cubicBezTo>
                <a:cubicBezTo>
                  <a:pt x="12617" y="1851"/>
                  <a:pt x="11899" y="1787"/>
                  <a:pt x="12087" y="1548"/>
                </a:cubicBezTo>
                <a:cubicBezTo>
                  <a:pt x="12334" y="1245"/>
                  <a:pt x="11984" y="909"/>
                  <a:pt x="11984" y="909"/>
                </a:cubicBezTo>
                <a:cubicBezTo>
                  <a:pt x="12231" y="817"/>
                  <a:pt x="12193" y="763"/>
                  <a:pt x="11793" y="498"/>
                </a:cubicBezTo>
                <a:cubicBezTo>
                  <a:pt x="11124" y="55"/>
                  <a:pt x="9901" y="-2"/>
                  <a:pt x="9311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1E721-ED60-B04B-97EF-6FCE18FC5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850" y="8731667"/>
            <a:ext cx="1739900" cy="774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159051-4EF6-1B4C-9EEC-5D5771B80B5F}"/>
              </a:ext>
            </a:extLst>
          </p:cNvPr>
          <p:cNvSpPr txBox="1"/>
          <p:nvPr/>
        </p:nvSpPr>
        <p:spPr>
          <a:xfrm>
            <a:off x="7324050" y="8731667"/>
            <a:ext cx="4032354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U.S. Bureau of Labor Statistics,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enefits of active commut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FBD54"/>
                </a:solidFill>
              </a:defRPr>
            </a:lvl1pPr>
          </a:lstStyle>
          <a:p>
            <a:r>
              <a:rPr lang="en-US" sz="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Options with active commuting</a:t>
            </a:r>
            <a:endParaRPr sz="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3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Mixed-Mode Commuting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Mixed-Mode Commuting</a:t>
            </a:r>
          </a:p>
        </p:txBody>
      </p:sp>
      <p:sp>
        <p:nvSpPr>
          <p:cNvPr id="288" name="Bus Service…"/>
          <p:cNvSpPr txBox="1">
            <a:spLocks noGrp="1"/>
          </p:cNvSpPr>
          <p:nvPr>
            <p:ph type="body" sz="half" idx="1"/>
          </p:nvPr>
        </p:nvSpPr>
        <p:spPr>
          <a:xfrm>
            <a:off x="6568376" y="2198699"/>
            <a:ext cx="6192838" cy="5356202"/>
          </a:xfrm>
          <a:prstGeom prst="rect">
            <a:avLst/>
          </a:prstGeom>
        </p:spPr>
        <p:txBody>
          <a:bodyPr/>
          <a:lstStyle/>
          <a:p>
            <a:pPr marL="392205" indent="-392205">
              <a:buChar char="‣"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Bus Service</a:t>
            </a:r>
          </a:p>
          <a:p>
            <a:pPr marL="0" indent="0">
              <a:buClrTx/>
              <a:buSzTx/>
              <a:buFontTx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Bus services link 12 metro counties to Civic Center and North Ave stations from approximately 5:30-9am and 3:30-7pm. </a:t>
            </a:r>
          </a:p>
          <a:p>
            <a:pPr marL="0" indent="0">
              <a:buClrTx/>
              <a:buSzTx/>
              <a:buFontTx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Civic Center Station is a 22 minute walk or 10 minute bike ride from campus. All buses have bike racks.</a:t>
            </a:r>
          </a:p>
          <a:p>
            <a:pPr marL="326838" indent="-326838">
              <a:buChar char="‣"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MARTA</a:t>
            </a:r>
          </a:p>
          <a:p>
            <a:pPr marL="0" indent="0">
              <a:buClrTx/>
              <a:buSzTx/>
              <a:buFontTx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MARTA welcomes bikes on trains and has racks on the front of all buses.</a:t>
            </a: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950" y="3045503"/>
            <a:ext cx="5961113" cy="3662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084745-9433-994A-932B-78EFA3FD3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314" y="8839200"/>
            <a:ext cx="17399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ommon Concerns: Needing a Car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Common Concerns: Needing a Car</a:t>
            </a:r>
          </a:p>
        </p:txBody>
      </p:sp>
      <p:pic>
        <p:nvPicPr>
          <p:cNvPr id="294" name="Screen Shot 2019-04-09 at 6.27.52 AM.png" descr="Screen Shot 2019-04-09 at 6.27.5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604" y="3295611"/>
            <a:ext cx="5515798" cy="330273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Car Options…"/>
          <p:cNvSpPr txBox="1"/>
          <p:nvPr/>
        </p:nvSpPr>
        <p:spPr>
          <a:xfrm>
            <a:off x="6075801" y="2938769"/>
            <a:ext cx="6478545" cy="4486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Car Options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Georgia Commute Options: Guaranteed Ride Home provides five free rides per year to alternative commuters due to unexpected events</a:t>
            </a:r>
          </a:p>
          <a:p>
            <a:pPr marL="326838" indent="-326838"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‣"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Driving to campus</a:t>
            </a:r>
          </a:p>
          <a:p>
            <a:pPr>
              <a:spcBef>
                <a:spcPts val="2800"/>
              </a:spcBef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The </a:t>
            </a:r>
            <a:r>
              <a:rPr dirty="0" err="1"/>
              <a:t>SmartPark</a:t>
            </a:r>
            <a:r>
              <a:rPr dirty="0"/>
              <a:t> permit costs $25 each year and allows daily parking in four lots for $6 per use.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55C462-C1A2-064B-82E7-03797CAD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880" y="8849908"/>
            <a:ext cx="17399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ommon Concerns: Needing a Car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E-bikes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5" name="Car Options…"/>
          <p:cNvSpPr txBox="1"/>
          <p:nvPr/>
        </p:nvSpPr>
        <p:spPr>
          <a:xfrm>
            <a:off x="6502401" y="2966021"/>
            <a:ext cx="6329180" cy="3821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Georgia Law</a:t>
            </a:r>
            <a:endParaRPr dirty="0"/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Motor must be under 1,000w, max speed of 20mph, and operable pedals </a:t>
            </a:r>
            <a:endParaRPr dirty="0"/>
          </a:p>
          <a:p>
            <a:pPr marL="326838" indent="-326838"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‣"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Replacing Cars</a:t>
            </a:r>
            <a:endParaRPr dirty="0"/>
          </a:p>
          <a:p>
            <a:pPr>
              <a:spcBef>
                <a:spcPts val="2800"/>
              </a:spcBef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2018 study of found owners replace 46% of car commutes and 30% of driving errands with e-bikes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79CC6-7ADA-784F-A15D-F43D086E6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4" y="2938769"/>
            <a:ext cx="5790320" cy="3637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69CA27-1499-694B-90F7-E4804DBFA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681" y="8849908"/>
            <a:ext cx="1739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Active Commuting on Campus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Commuting on Campus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9700" y="4870450"/>
            <a:ext cx="12700" cy="12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Group"/>
          <p:cNvGrpSpPr/>
          <p:nvPr/>
        </p:nvGrpSpPr>
        <p:grpSpPr>
          <a:xfrm>
            <a:off x="1672769" y="1157722"/>
            <a:ext cx="9408093" cy="7234956"/>
            <a:chOff x="0" y="0"/>
            <a:chExt cx="9408091" cy="7234954"/>
          </a:xfrm>
        </p:grpSpPr>
        <p:pic>
          <p:nvPicPr>
            <p:cNvPr id="299" name="Screen Shot 2019-04-10 at 9.24.55 AM.png" descr="Screen Shot 2019-04-10 at 9.24.55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408092" cy="7234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07" name="Group"/>
            <p:cNvGrpSpPr/>
            <p:nvPr/>
          </p:nvGrpSpPr>
          <p:grpSpPr>
            <a:xfrm>
              <a:off x="2091045" y="2916662"/>
              <a:ext cx="7255716" cy="873382"/>
              <a:chOff x="0" y="-179465"/>
              <a:chExt cx="7255715" cy="873380"/>
            </a:xfrm>
          </p:grpSpPr>
          <p:sp>
            <p:nvSpPr>
              <p:cNvPr id="300" name="Line"/>
              <p:cNvSpPr/>
              <p:nvPr/>
            </p:nvSpPr>
            <p:spPr>
              <a:xfrm>
                <a:off x="1806039" y="-171857"/>
                <a:ext cx="5449677" cy="128509"/>
              </a:xfrm>
              <a:prstGeom prst="line">
                <a:avLst/>
              </a:prstGeom>
              <a:noFill/>
              <a:ln w="127000" cap="flat">
                <a:solidFill>
                  <a:srgbClr val="FFC02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01" name="Line"/>
              <p:cNvSpPr/>
              <p:nvPr/>
            </p:nvSpPr>
            <p:spPr>
              <a:xfrm>
                <a:off x="0" y="693915"/>
                <a:ext cx="302254" cy="1"/>
              </a:xfrm>
              <a:prstGeom prst="line">
                <a:avLst/>
              </a:prstGeom>
              <a:noFill/>
              <a:ln w="127000" cap="flat">
                <a:solidFill>
                  <a:srgbClr val="FFC02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02" name="Line"/>
              <p:cNvSpPr/>
              <p:nvPr/>
            </p:nvSpPr>
            <p:spPr>
              <a:xfrm flipV="1">
                <a:off x="292872" y="382148"/>
                <a:ext cx="310784" cy="310784"/>
              </a:xfrm>
              <a:prstGeom prst="line">
                <a:avLst/>
              </a:prstGeom>
              <a:noFill/>
              <a:ln w="127000" cap="flat">
                <a:solidFill>
                  <a:srgbClr val="FFC02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03" name="Line"/>
              <p:cNvSpPr/>
              <p:nvPr/>
            </p:nvSpPr>
            <p:spPr>
              <a:xfrm>
                <a:off x="585744" y="386379"/>
                <a:ext cx="590541" cy="1"/>
              </a:xfrm>
              <a:prstGeom prst="line">
                <a:avLst/>
              </a:prstGeom>
              <a:noFill/>
              <a:ln w="127000" cap="flat">
                <a:solidFill>
                  <a:srgbClr val="FFC02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04" name="Line"/>
              <p:cNvSpPr/>
              <p:nvPr/>
            </p:nvSpPr>
            <p:spPr>
              <a:xfrm flipV="1">
                <a:off x="1695840" y="-179466"/>
                <a:ext cx="131752" cy="386576"/>
              </a:xfrm>
              <a:prstGeom prst="line">
                <a:avLst/>
              </a:prstGeom>
              <a:noFill/>
              <a:ln w="127000" cap="flat">
                <a:solidFill>
                  <a:srgbClr val="FFC02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05" name="Line"/>
              <p:cNvSpPr/>
              <p:nvPr/>
            </p:nvSpPr>
            <p:spPr>
              <a:xfrm>
                <a:off x="1421985" y="206877"/>
                <a:ext cx="302254" cy="1"/>
              </a:xfrm>
              <a:prstGeom prst="line">
                <a:avLst/>
              </a:prstGeom>
              <a:noFill/>
              <a:ln w="127000" cap="flat">
                <a:solidFill>
                  <a:srgbClr val="FFC02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06" name="Line"/>
              <p:cNvSpPr/>
              <p:nvPr/>
            </p:nvSpPr>
            <p:spPr>
              <a:xfrm flipV="1">
                <a:off x="1144729" y="194393"/>
                <a:ext cx="321212" cy="195872"/>
              </a:xfrm>
              <a:prstGeom prst="line">
                <a:avLst/>
              </a:prstGeom>
              <a:noFill/>
              <a:ln w="127000" cap="flat">
                <a:solidFill>
                  <a:srgbClr val="FFC02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</p:grpSp>
        <p:grpSp>
          <p:nvGrpSpPr>
            <p:cNvPr id="318" name="Group"/>
            <p:cNvGrpSpPr/>
            <p:nvPr/>
          </p:nvGrpSpPr>
          <p:grpSpPr>
            <a:xfrm>
              <a:off x="2083487" y="2055074"/>
              <a:ext cx="7270549" cy="1645471"/>
              <a:chOff x="0" y="0"/>
              <a:chExt cx="7270548" cy="1645470"/>
            </a:xfrm>
          </p:grpSpPr>
          <p:sp>
            <p:nvSpPr>
              <p:cNvPr id="308" name="Line"/>
              <p:cNvSpPr/>
              <p:nvPr/>
            </p:nvSpPr>
            <p:spPr>
              <a:xfrm>
                <a:off x="3559130" y="841658"/>
                <a:ext cx="3711419" cy="64784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09" name="Line"/>
              <p:cNvSpPr/>
              <p:nvPr/>
            </p:nvSpPr>
            <p:spPr>
              <a:xfrm>
                <a:off x="3217687" y="322905"/>
                <a:ext cx="368907" cy="541939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10" name="Line"/>
              <p:cNvSpPr/>
              <p:nvPr/>
            </p:nvSpPr>
            <p:spPr>
              <a:xfrm>
                <a:off x="2759835" y="137900"/>
                <a:ext cx="454619" cy="188276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11" name="Line"/>
              <p:cNvSpPr/>
              <p:nvPr/>
            </p:nvSpPr>
            <p:spPr>
              <a:xfrm>
                <a:off x="1774366" y="146592"/>
                <a:ext cx="1020750" cy="1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12" name="Line"/>
              <p:cNvSpPr/>
              <p:nvPr/>
            </p:nvSpPr>
            <p:spPr>
              <a:xfrm>
                <a:off x="1213311" y="9899"/>
                <a:ext cx="577809" cy="136695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13" name="Line"/>
              <p:cNvSpPr/>
              <p:nvPr/>
            </p:nvSpPr>
            <p:spPr>
              <a:xfrm>
                <a:off x="922016" y="14328"/>
                <a:ext cx="302255" cy="1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14" name="Line"/>
              <p:cNvSpPr/>
              <p:nvPr/>
            </p:nvSpPr>
            <p:spPr>
              <a:xfrm flipV="1">
                <a:off x="412570" y="-1"/>
                <a:ext cx="536457" cy="423482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15" name="Line"/>
              <p:cNvSpPr/>
              <p:nvPr/>
            </p:nvSpPr>
            <p:spPr>
              <a:xfrm flipV="1">
                <a:off x="286595" y="381240"/>
                <a:ext cx="133216" cy="390414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16" name="Line"/>
              <p:cNvSpPr/>
              <p:nvPr/>
            </p:nvSpPr>
            <p:spPr>
              <a:xfrm flipV="1">
                <a:off x="237712" y="698496"/>
                <a:ext cx="82851" cy="946975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17" name="Line"/>
              <p:cNvSpPr/>
              <p:nvPr/>
            </p:nvSpPr>
            <p:spPr>
              <a:xfrm>
                <a:off x="0" y="1628553"/>
                <a:ext cx="230600" cy="1"/>
              </a:xfrm>
              <a:prstGeom prst="line">
                <a:avLst/>
              </a:prstGeom>
              <a:noFill/>
              <a:ln w="127000" cap="flat">
                <a:solidFill>
                  <a:srgbClr val="13EB1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</p:grpSp>
        <p:grpSp>
          <p:nvGrpSpPr>
            <p:cNvPr id="329" name="Group"/>
            <p:cNvGrpSpPr/>
            <p:nvPr/>
          </p:nvGrpSpPr>
          <p:grpSpPr>
            <a:xfrm>
              <a:off x="2085701" y="1926611"/>
              <a:ext cx="7268451" cy="1464639"/>
              <a:chOff x="-50916" y="-921"/>
              <a:chExt cx="7268450" cy="1464637"/>
            </a:xfrm>
          </p:grpSpPr>
          <p:sp>
            <p:nvSpPr>
              <p:cNvPr id="319" name="Line"/>
              <p:cNvSpPr/>
              <p:nvPr/>
            </p:nvSpPr>
            <p:spPr>
              <a:xfrm>
                <a:off x="3528304" y="872669"/>
                <a:ext cx="3689230" cy="64396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20" name="Line"/>
              <p:cNvSpPr/>
              <p:nvPr/>
            </p:nvSpPr>
            <p:spPr>
              <a:xfrm>
                <a:off x="3160674" y="332766"/>
                <a:ext cx="392905" cy="560321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21" name="Line"/>
              <p:cNvSpPr/>
              <p:nvPr/>
            </p:nvSpPr>
            <p:spPr>
              <a:xfrm>
                <a:off x="2734027" y="154862"/>
                <a:ext cx="444126" cy="192622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22" name="Line"/>
              <p:cNvSpPr/>
              <p:nvPr/>
            </p:nvSpPr>
            <p:spPr>
              <a:xfrm>
                <a:off x="1750009" y="156040"/>
                <a:ext cx="1007203" cy="1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23" name="Line"/>
              <p:cNvSpPr/>
              <p:nvPr/>
            </p:nvSpPr>
            <p:spPr>
              <a:xfrm>
                <a:off x="1184969" y="19347"/>
                <a:ext cx="577809" cy="136694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24" name="Line"/>
              <p:cNvSpPr/>
              <p:nvPr/>
            </p:nvSpPr>
            <p:spPr>
              <a:xfrm>
                <a:off x="861475" y="19602"/>
                <a:ext cx="324914" cy="1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25" name="Line"/>
              <p:cNvSpPr/>
              <p:nvPr/>
            </p:nvSpPr>
            <p:spPr>
              <a:xfrm flipV="1">
                <a:off x="384841" y="-922"/>
                <a:ext cx="499369" cy="376302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26" name="Line"/>
              <p:cNvSpPr/>
              <p:nvPr/>
            </p:nvSpPr>
            <p:spPr>
              <a:xfrm flipV="1">
                <a:off x="191195" y="359612"/>
                <a:ext cx="203727" cy="277307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27" name="Line"/>
              <p:cNvSpPr/>
              <p:nvPr/>
            </p:nvSpPr>
            <p:spPr>
              <a:xfrm flipV="1">
                <a:off x="126842" y="610795"/>
                <a:ext cx="70257" cy="803034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328" name="Line"/>
              <p:cNvSpPr/>
              <p:nvPr/>
            </p:nvSpPr>
            <p:spPr>
              <a:xfrm>
                <a:off x="-50917" y="1463716"/>
                <a:ext cx="196234" cy="1"/>
              </a:xfrm>
              <a:prstGeom prst="line">
                <a:avLst/>
              </a:prstGeom>
              <a:noFill/>
              <a:ln w="127000" cap="flat">
                <a:solidFill>
                  <a:srgbClr val="FF321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</p:grpSp>
        <p:sp>
          <p:nvSpPr>
            <p:cNvPr id="330" name="Location Pin"/>
            <p:cNvSpPr/>
            <p:nvPr/>
          </p:nvSpPr>
          <p:spPr>
            <a:xfrm>
              <a:off x="1421778" y="220464"/>
              <a:ext cx="260355" cy="41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rgbClr val="3ECD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331" name="Location Pin"/>
            <p:cNvSpPr/>
            <p:nvPr/>
          </p:nvSpPr>
          <p:spPr>
            <a:xfrm>
              <a:off x="8403475" y="2541160"/>
              <a:ext cx="260355" cy="41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rgbClr val="3ECD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332" name="Location Pin"/>
            <p:cNvSpPr/>
            <p:nvPr/>
          </p:nvSpPr>
          <p:spPr>
            <a:xfrm>
              <a:off x="4573868" y="220464"/>
              <a:ext cx="260355" cy="41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rgbClr val="3ECD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333" name="Location Pin"/>
            <p:cNvSpPr/>
            <p:nvPr/>
          </p:nvSpPr>
          <p:spPr>
            <a:xfrm>
              <a:off x="4676425" y="4782125"/>
              <a:ext cx="260355" cy="41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rgbClr val="3ECD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334" name="Location Pin"/>
            <p:cNvSpPr/>
            <p:nvPr/>
          </p:nvSpPr>
          <p:spPr>
            <a:xfrm>
              <a:off x="5131270" y="3498744"/>
              <a:ext cx="260355" cy="41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rgbClr val="3ECD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335" name="Location Pin"/>
            <p:cNvSpPr/>
            <p:nvPr/>
          </p:nvSpPr>
          <p:spPr>
            <a:xfrm>
              <a:off x="182357" y="3261078"/>
              <a:ext cx="260355" cy="41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rgbClr val="3ECD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336" name="Location Pin"/>
            <p:cNvSpPr/>
            <p:nvPr/>
          </p:nvSpPr>
          <p:spPr>
            <a:xfrm>
              <a:off x="2267315" y="3261078"/>
              <a:ext cx="260355" cy="41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rgbClr val="3ECD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337" name="Location Pin"/>
            <p:cNvSpPr/>
            <p:nvPr/>
          </p:nvSpPr>
          <p:spPr>
            <a:xfrm>
              <a:off x="6866775" y="5601860"/>
              <a:ext cx="260355" cy="41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rgbClr val="3ECD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</p:grpSp>
      <p:sp>
        <p:nvSpPr>
          <p:cNvPr id="339" name="Rectangle"/>
          <p:cNvSpPr/>
          <p:nvPr/>
        </p:nvSpPr>
        <p:spPr>
          <a:xfrm>
            <a:off x="112465" y="7532313"/>
            <a:ext cx="12892336" cy="2211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40" name="West Peachtree at Fifth to CRC (via fastest route)"/>
          <p:cNvSpPr txBox="1"/>
          <p:nvPr/>
        </p:nvSpPr>
        <p:spPr>
          <a:xfrm>
            <a:off x="2612376" y="7532313"/>
            <a:ext cx="7528879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West Peachtree at Fifth to CRC (via fastest route)</a:t>
            </a:r>
          </a:p>
        </p:txBody>
      </p:sp>
      <p:sp>
        <p:nvSpPr>
          <p:cNvPr id="341" name="Car"/>
          <p:cNvSpPr/>
          <p:nvPr/>
        </p:nvSpPr>
        <p:spPr>
          <a:xfrm flipH="1">
            <a:off x="501308" y="8265808"/>
            <a:ext cx="2700248" cy="995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76" y="0"/>
                </a:moveTo>
                <a:cubicBezTo>
                  <a:pt x="6226" y="0"/>
                  <a:pt x="5884" y="295"/>
                  <a:pt x="5598" y="845"/>
                </a:cubicBezTo>
                <a:cubicBezTo>
                  <a:pt x="4938" y="2115"/>
                  <a:pt x="3969" y="5290"/>
                  <a:pt x="3633" y="5871"/>
                </a:cubicBezTo>
                <a:cubicBezTo>
                  <a:pt x="3493" y="6112"/>
                  <a:pt x="3340" y="6291"/>
                  <a:pt x="3176" y="6344"/>
                </a:cubicBezTo>
                <a:lnTo>
                  <a:pt x="1095" y="7538"/>
                </a:lnTo>
                <a:cubicBezTo>
                  <a:pt x="742" y="7653"/>
                  <a:pt x="478" y="8466"/>
                  <a:pt x="477" y="9431"/>
                </a:cubicBezTo>
                <a:lnTo>
                  <a:pt x="476" y="11765"/>
                </a:lnTo>
                <a:lnTo>
                  <a:pt x="386" y="11765"/>
                </a:lnTo>
                <a:cubicBezTo>
                  <a:pt x="173" y="11765"/>
                  <a:pt x="0" y="12234"/>
                  <a:pt x="0" y="12812"/>
                </a:cubicBezTo>
                <a:lnTo>
                  <a:pt x="0" y="17084"/>
                </a:lnTo>
                <a:cubicBezTo>
                  <a:pt x="0" y="17662"/>
                  <a:pt x="173" y="18132"/>
                  <a:pt x="386" y="18132"/>
                </a:cubicBezTo>
                <a:lnTo>
                  <a:pt x="1314" y="18132"/>
                </a:lnTo>
                <a:lnTo>
                  <a:pt x="2131" y="18132"/>
                </a:lnTo>
                <a:cubicBezTo>
                  <a:pt x="2103" y="17765"/>
                  <a:pt x="2089" y="17382"/>
                  <a:pt x="2089" y="16992"/>
                </a:cubicBezTo>
                <a:cubicBezTo>
                  <a:pt x="2089" y="13890"/>
                  <a:pt x="3016" y="11379"/>
                  <a:pt x="4159" y="11379"/>
                </a:cubicBezTo>
                <a:cubicBezTo>
                  <a:pt x="5302" y="11379"/>
                  <a:pt x="6229" y="13890"/>
                  <a:pt x="6229" y="16992"/>
                </a:cubicBezTo>
                <a:cubicBezTo>
                  <a:pt x="6229" y="17382"/>
                  <a:pt x="6215" y="17765"/>
                  <a:pt x="6187" y="18132"/>
                </a:cubicBezTo>
                <a:lnTo>
                  <a:pt x="15164" y="18132"/>
                </a:lnTo>
                <a:cubicBezTo>
                  <a:pt x="15136" y="17765"/>
                  <a:pt x="15122" y="17382"/>
                  <a:pt x="15122" y="16992"/>
                </a:cubicBezTo>
                <a:cubicBezTo>
                  <a:pt x="15122" y="13890"/>
                  <a:pt x="16047" y="11379"/>
                  <a:pt x="17190" y="11379"/>
                </a:cubicBezTo>
                <a:cubicBezTo>
                  <a:pt x="18333" y="11379"/>
                  <a:pt x="19260" y="13890"/>
                  <a:pt x="19260" y="16992"/>
                </a:cubicBezTo>
                <a:cubicBezTo>
                  <a:pt x="19260" y="17405"/>
                  <a:pt x="19244" y="17809"/>
                  <a:pt x="19213" y="18196"/>
                </a:cubicBezTo>
                <a:lnTo>
                  <a:pt x="20288" y="18196"/>
                </a:lnTo>
                <a:lnTo>
                  <a:pt x="20933" y="18196"/>
                </a:lnTo>
                <a:lnTo>
                  <a:pt x="21216" y="18196"/>
                </a:lnTo>
                <a:cubicBezTo>
                  <a:pt x="21429" y="18196"/>
                  <a:pt x="21600" y="17727"/>
                  <a:pt x="21600" y="17149"/>
                </a:cubicBezTo>
                <a:lnTo>
                  <a:pt x="21600" y="12876"/>
                </a:lnTo>
                <a:cubicBezTo>
                  <a:pt x="21600" y="12298"/>
                  <a:pt x="21429" y="11829"/>
                  <a:pt x="21216" y="11829"/>
                </a:cubicBezTo>
                <a:lnTo>
                  <a:pt x="21123" y="11829"/>
                </a:lnTo>
                <a:lnTo>
                  <a:pt x="21123" y="10547"/>
                </a:lnTo>
                <a:cubicBezTo>
                  <a:pt x="21122" y="9984"/>
                  <a:pt x="20977" y="9502"/>
                  <a:pt x="20774" y="9390"/>
                </a:cubicBezTo>
                <a:cubicBezTo>
                  <a:pt x="19830" y="8871"/>
                  <a:pt x="16833" y="7290"/>
                  <a:pt x="15856" y="6776"/>
                </a:cubicBezTo>
                <a:cubicBezTo>
                  <a:pt x="15652" y="6669"/>
                  <a:pt x="15467" y="6407"/>
                  <a:pt x="15318" y="6013"/>
                </a:cubicBezTo>
                <a:cubicBezTo>
                  <a:pt x="14863" y="4811"/>
                  <a:pt x="13848" y="2126"/>
                  <a:pt x="13422" y="997"/>
                </a:cubicBezTo>
                <a:cubicBezTo>
                  <a:pt x="13177" y="346"/>
                  <a:pt x="12823" y="0"/>
                  <a:pt x="12408" y="0"/>
                </a:cubicBezTo>
                <a:lnTo>
                  <a:pt x="8713" y="0"/>
                </a:lnTo>
                <a:lnTo>
                  <a:pt x="6576" y="0"/>
                </a:lnTo>
                <a:close/>
                <a:moveTo>
                  <a:pt x="7100" y="1507"/>
                </a:moveTo>
                <a:lnTo>
                  <a:pt x="8901" y="1507"/>
                </a:lnTo>
                <a:cubicBezTo>
                  <a:pt x="9005" y="1507"/>
                  <a:pt x="9091" y="1729"/>
                  <a:pt x="9095" y="2012"/>
                </a:cubicBezTo>
                <a:lnTo>
                  <a:pt x="9165" y="6280"/>
                </a:lnTo>
                <a:cubicBezTo>
                  <a:pt x="9171" y="6638"/>
                  <a:pt x="9065" y="6937"/>
                  <a:pt x="8933" y="6937"/>
                </a:cubicBezTo>
                <a:lnTo>
                  <a:pt x="5932" y="6937"/>
                </a:lnTo>
                <a:cubicBezTo>
                  <a:pt x="5781" y="6937"/>
                  <a:pt x="5677" y="6527"/>
                  <a:pt x="5732" y="6146"/>
                </a:cubicBezTo>
                <a:lnTo>
                  <a:pt x="6361" y="2742"/>
                </a:lnTo>
                <a:cubicBezTo>
                  <a:pt x="6502" y="1984"/>
                  <a:pt x="6787" y="1507"/>
                  <a:pt x="7100" y="1507"/>
                </a:cubicBezTo>
                <a:close/>
                <a:moveTo>
                  <a:pt x="9960" y="1507"/>
                </a:moveTo>
                <a:lnTo>
                  <a:pt x="12525" y="1507"/>
                </a:lnTo>
                <a:cubicBezTo>
                  <a:pt x="12815" y="1507"/>
                  <a:pt x="13055" y="1783"/>
                  <a:pt x="13205" y="2288"/>
                </a:cubicBezTo>
                <a:lnTo>
                  <a:pt x="14353" y="6142"/>
                </a:lnTo>
                <a:cubicBezTo>
                  <a:pt x="14434" y="6412"/>
                  <a:pt x="14288" y="6937"/>
                  <a:pt x="14133" y="6937"/>
                </a:cubicBezTo>
                <a:lnTo>
                  <a:pt x="10196" y="6937"/>
                </a:lnTo>
                <a:cubicBezTo>
                  <a:pt x="10065" y="6937"/>
                  <a:pt x="9960" y="6688"/>
                  <a:pt x="9947" y="6339"/>
                </a:cubicBezTo>
                <a:lnTo>
                  <a:pt x="9779" y="2044"/>
                </a:lnTo>
                <a:cubicBezTo>
                  <a:pt x="9768" y="1766"/>
                  <a:pt x="9856" y="1507"/>
                  <a:pt x="9960" y="1507"/>
                </a:cubicBezTo>
                <a:close/>
                <a:moveTo>
                  <a:pt x="4159" y="12389"/>
                </a:moveTo>
                <a:cubicBezTo>
                  <a:pt x="3222" y="12389"/>
                  <a:pt x="2463" y="14450"/>
                  <a:pt x="2463" y="16992"/>
                </a:cubicBezTo>
                <a:cubicBezTo>
                  <a:pt x="2463" y="19535"/>
                  <a:pt x="3222" y="21600"/>
                  <a:pt x="4159" y="21600"/>
                </a:cubicBezTo>
                <a:cubicBezTo>
                  <a:pt x="5096" y="21600"/>
                  <a:pt x="5855" y="19535"/>
                  <a:pt x="5855" y="16992"/>
                </a:cubicBezTo>
                <a:cubicBezTo>
                  <a:pt x="5855" y="14450"/>
                  <a:pt x="5096" y="12389"/>
                  <a:pt x="4159" y="12389"/>
                </a:cubicBezTo>
                <a:close/>
                <a:moveTo>
                  <a:pt x="17190" y="12389"/>
                </a:moveTo>
                <a:cubicBezTo>
                  <a:pt x="16253" y="12389"/>
                  <a:pt x="15494" y="14450"/>
                  <a:pt x="15494" y="16992"/>
                </a:cubicBezTo>
                <a:cubicBezTo>
                  <a:pt x="15494" y="19535"/>
                  <a:pt x="16253" y="21600"/>
                  <a:pt x="17190" y="21600"/>
                </a:cubicBezTo>
                <a:cubicBezTo>
                  <a:pt x="18127" y="21600"/>
                  <a:pt x="18888" y="19535"/>
                  <a:pt x="18888" y="16992"/>
                </a:cubicBezTo>
                <a:cubicBezTo>
                  <a:pt x="18888" y="14450"/>
                  <a:pt x="18127" y="12389"/>
                  <a:pt x="17190" y="12389"/>
                </a:cubicBezTo>
                <a:close/>
                <a:moveTo>
                  <a:pt x="4159" y="14829"/>
                </a:moveTo>
                <a:cubicBezTo>
                  <a:pt x="4599" y="14829"/>
                  <a:pt x="4956" y="15798"/>
                  <a:pt x="4956" y="16992"/>
                </a:cubicBezTo>
                <a:cubicBezTo>
                  <a:pt x="4956" y="18187"/>
                  <a:pt x="4599" y="19156"/>
                  <a:pt x="4159" y="19156"/>
                </a:cubicBezTo>
                <a:cubicBezTo>
                  <a:pt x="3719" y="19156"/>
                  <a:pt x="3362" y="18187"/>
                  <a:pt x="3362" y="16992"/>
                </a:cubicBezTo>
                <a:cubicBezTo>
                  <a:pt x="3362" y="15798"/>
                  <a:pt x="3719" y="14829"/>
                  <a:pt x="4159" y="14829"/>
                </a:cubicBezTo>
                <a:close/>
                <a:moveTo>
                  <a:pt x="17190" y="14829"/>
                </a:moveTo>
                <a:cubicBezTo>
                  <a:pt x="17630" y="14829"/>
                  <a:pt x="17987" y="15798"/>
                  <a:pt x="17987" y="16992"/>
                </a:cubicBezTo>
                <a:cubicBezTo>
                  <a:pt x="17987" y="18187"/>
                  <a:pt x="17630" y="19156"/>
                  <a:pt x="17190" y="19156"/>
                </a:cubicBezTo>
                <a:cubicBezTo>
                  <a:pt x="16750" y="19156"/>
                  <a:pt x="16393" y="18187"/>
                  <a:pt x="16393" y="16992"/>
                </a:cubicBezTo>
                <a:cubicBezTo>
                  <a:pt x="16393" y="15798"/>
                  <a:pt x="16750" y="14829"/>
                  <a:pt x="17190" y="14829"/>
                </a:cubicBezTo>
                <a:close/>
              </a:path>
            </a:pathLst>
          </a:custGeom>
          <a:solidFill>
            <a:srgbClr val="FF321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42" name="Bicycle"/>
          <p:cNvSpPr/>
          <p:nvPr/>
        </p:nvSpPr>
        <p:spPr>
          <a:xfrm flipH="1">
            <a:off x="5421848" y="8098799"/>
            <a:ext cx="1909935" cy="1119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33" y="0"/>
                </a:moveTo>
                <a:lnTo>
                  <a:pt x="12733" y="1107"/>
                </a:lnTo>
                <a:lnTo>
                  <a:pt x="14074" y="1107"/>
                </a:lnTo>
                <a:cubicBezTo>
                  <a:pt x="14512" y="1107"/>
                  <a:pt x="14701" y="1853"/>
                  <a:pt x="14728" y="1954"/>
                </a:cubicBezTo>
                <a:cubicBezTo>
                  <a:pt x="14728" y="1954"/>
                  <a:pt x="14902" y="3006"/>
                  <a:pt x="15146" y="4436"/>
                </a:cubicBezTo>
                <a:lnTo>
                  <a:pt x="8506" y="6678"/>
                </a:lnTo>
                <a:lnTo>
                  <a:pt x="8073" y="4335"/>
                </a:lnTo>
                <a:cubicBezTo>
                  <a:pt x="8095" y="4307"/>
                  <a:pt x="8122" y="4279"/>
                  <a:pt x="8144" y="4251"/>
                </a:cubicBezTo>
                <a:cubicBezTo>
                  <a:pt x="8495" y="3836"/>
                  <a:pt x="9019" y="3845"/>
                  <a:pt x="9019" y="3845"/>
                </a:cubicBezTo>
                <a:cubicBezTo>
                  <a:pt x="9603" y="3845"/>
                  <a:pt x="9603" y="2600"/>
                  <a:pt x="9019" y="2600"/>
                </a:cubicBezTo>
                <a:cubicBezTo>
                  <a:pt x="8462" y="2600"/>
                  <a:pt x="7024" y="2600"/>
                  <a:pt x="6402" y="2600"/>
                </a:cubicBezTo>
                <a:cubicBezTo>
                  <a:pt x="5780" y="2600"/>
                  <a:pt x="5716" y="3459"/>
                  <a:pt x="5716" y="3459"/>
                </a:cubicBezTo>
                <a:cubicBezTo>
                  <a:pt x="5716" y="4372"/>
                  <a:pt x="6051" y="5119"/>
                  <a:pt x="6721" y="5119"/>
                </a:cubicBezTo>
                <a:cubicBezTo>
                  <a:pt x="6986" y="5119"/>
                  <a:pt x="7245" y="5017"/>
                  <a:pt x="7488" y="4851"/>
                </a:cubicBezTo>
                <a:lnTo>
                  <a:pt x="7921" y="7186"/>
                </a:lnTo>
                <a:lnTo>
                  <a:pt x="7522" y="7886"/>
                </a:lnTo>
                <a:lnTo>
                  <a:pt x="6878" y="6410"/>
                </a:lnTo>
                <a:cubicBezTo>
                  <a:pt x="6765" y="6152"/>
                  <a:pt x="6586" y="6004"/>
                  <a:pt x="6402" y="6004"/>
                </a:cubicBezTo>
                <a:lnTo>
                  <a:pt x="2423" y="6004"/>
                </a:lnTo>
                <a:cubicBezTo>
                  <a:pt x="2234" y="6004"/>
                  <a:pt x="2066" y="6162"/>
                  <a:pt x="1963" y="6439"/>
                </a:cubicBezTo>
                <a:cubicBezTo>
                  <a:pt x="1866" y="6707"/>
                  <a:pt x="1856" y="7038"/>
                  <a:pt x="1931" y="7324"/>
                </a:cubicBezTo>
                <a:cubicBezTo>
                  <a:pt x="1931" y="7324"/>
                  <a:pt x="2028" y="7710"/>
                  <a:pt x="2185" y="8310"/>
                </a:cubicBezTo>
                <a:cubicBezTo>
                  <a:pt x="887" y="9509"/>
                  <a:pt x="0" y="11851"/>
                  <a:pt x="0" y="14535"/>
                </a:cubicBezTo>
                <a:cubicBezTo>
                  <a:pt x="0" y="18437"/>
                  <a:pt x="1861" y="21600"/>
                  <a:pt x="4143" y="21600"/>
                </a:cubicBezTo>
                <a:cubicBezTo>
                  <a:pt x="5824" y="21600"/>
                  <a:pt x="7272" y="19886"/>
                  <a:pt x="7921" y="17424"/>
                </a:cubicBezTo>
                <a:cubicBezTo>
                  <a:pt x="8397" y="17543"/>
                  <a:pt x="8813" y="17644"/>
                  <a:pt x="9083" y="17718"/>
                </a:cubicBezTo>
                <a:lnTo>
                  <a:pt x="8948" y="18510"/>
                </a:lnTo>
                <a:lnTo>
                  <a:pt x="8489" y="18510"/>
                </a:lnTo>
                <a:lnTo>
                  <a:pt x="8489" y="19277"/>
                </a:lnTo>
                <a:lnTo>
                  <a:pt x="9744" y="19277"/>
                </a:lnTo>
                <a:lnTo>
                  <a:pt x="9744" y="18510"/>
                </a:lnTo>
                <a:lnTo>
                  <a:pt x="9387" y="18510"/>
                </a:lnTo>
                <a:lnTo>
                  <a:pt x="9501" y="17818"/>
                </a:lnTo>
                <a:cubicBezTo>
                  <a:pt x="9576" y="17837"/>
                  <a:pt x="9658" y="17847"/>
                  <a:pt x="9739" y="17847"/>
                </a:cubicBezTo>
                <a:cubicBezTo>
                  <a:pt x="10647" y="17847"/>
                  <a:pt x="11381" y="16592"/>
                  <a:pt x="11381" y="15043"/>
                </a:cubicBezTo>
                <a:cubicBezTo>
                  <a:pt x="11381" y="14646"/>
                  <a:pt x="11333" y="14269"/>
                  <a:pt x="11241" y="13919"/>
                </a:cubicBezTo>
                <a:lnTo>
                  <a:pt x="15561" y="6918"/>
                </a:lnTo>
                <a:cubicBezTo>
                  <a:pt x="15656" y="7489"/>
                  <a:pt x="15665" y="7543"/>
                  <a:pt x="15757" y="8094"/>
                </a:cubicBezTo>
                <a:cubicBezTo>
                  <a:pt x="14322" y="9205"/>
                  <a:pt x="13318" y="11670"/>
                  <a:pt x="13318" y="14527"/>
                </a:cubicBezTo>
                <a:cubicBezTo>
                  <a:pt x="13318" y="18419"/>
                  <a:pt x="15172" y="21591"/>
                  <a:pt x="17459" y="21591"/>
                </a:cubicBezTo>
                <a:cubicBezTo>
                  <a:pt x="19746" y="21591"/>
                  <a:pt x="21600" y="18419"/>
                  <a:pt x="21600" y="14527"/>
                </a:cubicBezTo>
                <a:cubicBezTo>
                  <a:pt x="21600" y="10635"/>
                  <a:pt x="19740" y="7462"/>
                  <a:pt x="17459" y="7462"/>
                </a:cubicBezTo>
                <a:cubicBezTo>
                  <a:pt x="17080" y="7462"/>
                  <a:pt x="16716" y="7555"/>
                  <a:pt x="16367" y="7719"/>
                </a:cubicBezTo>
                <a:cubicBezTo>
                  <a:pt x="15874" y="4774"/>
                  <a:pt x="15345" y="1605"/>
                  <a:pt x="15345" y="1605"/>
                </a:cubicBezTo>
                <a:cubicBezTo>
                  <a:pt x="15253" y="1098"/>
                  <a:pt x="14880" y="0"/>
                  <a:pt x="14074" y="0"/>
                </a:cubicBezTo>
                <a:lnTo>
                  <a:pt x="12733" y="0"/>
                </a:lnTo>
                <a:close/>
                <a:moveTo>
                  <a:pt x="15323" y="5517"/>
                </a:moveTo>
                <a:cubicBezTo>
                  <a:pt x="15334" y="5581"/>
                  <a:pt x="15344" y="5637"/>
                  <a:pt x="15355" y="5701"/>
                </a:cubicBezTo>
                <a:lnTo>
                  <a:pt x="10852" y="12988"/>
                </a:lnTo>
                <a:cubicBezTo>
                  <a:pt x="10728" y="12785"/>
                  <a:pt x="10582" y="12618"/>
                  <a:pt x="10425" y="12489"/>
                </a:cubicBezTo>
                <a:lnTo>
                  <a:pt x="10604" y="11428"/>
                </a:lnTo>
                <a:lnTo>
                  <a:pt x="11091" y="11428"/>
                </a:lnTo>
                <a:lnTo>
                  <a:pt x="11091" y="10662"/>
                </a:lnTo>
                <a:lnTo>
                  <a:pt x="9835" y="10662"/>
                </a:lnTo>
                <a:lnTo>
                  <a:pt x="9835" y="11428"/>
                </a:lnTo>
                <a:lnTo>
                  <a:pt x="10160" y="11428"/>
                </a:lnTo>
                <a:lnTo>
                  <a:pt x="10019" y="12276"/>
                </a:lnTo>
                <a:cubicBezTo>
                  <a:pt x="9927" y="12248"/>
                  <a:pt x="9829" y="12230"/>
                  <a:pt x="9732" y="12230"/>
                </a:cubicBezTo>
                <a:cubicBezTo>
                  <a:pt x="9721" y="12230"/>
                  <a:pt x="9652" y="12241"/>
                  <a:pt x="9533" y="12250"/>
                </a:cubicBezTo>
                <a:lnTo>
                  <a:pt x="8700" y="7748"/>
                </a:lnTo>
                <a:lnTo>
                  <a:pt x="15323" y="5517"/>
                </a:lnTo>
                <a:close/>
                <a:moveTo>
                  <a:pt x="2406" y="6577"/>
                </a:moveTo>
                <a:lnTo>
                  <a:pt x="5495" y="6577"/>
                </a:lnTo>
                <a:lnTo>
                  <a:pt x="5256" y="7719"/>
                </a:lnTo>
                <a:cubicBezTo>
                  <a:pt x="4900" y="7544"/>
                  <a:pt x="4525" y="7454"/>
                  <a:pt x="4136" y="7454"/>
                </a:cubicBezTo>
                <a:cubicBezTo>
                  <a:pt x="3547" y="7454"/>
                  <a:pt x="2985" y="7663"/>
                  <a:pt x="2477" y="8042"/>
                </a:cubicBezTo>
                <a:lnTo>
                  <a:pt x="2229" y="7065"/>
                </a:lnTo>
                <a:cubicBezTo>
                  <a:pt x="2196" y="6963"/>
                  <a:pt x="2196" y="6843"/>
                  <a:pt x="2234" y="6742"/>
                </a:cubicBezTo>
                <a:cubicBezTo>
                  <a:pt x="2272" y="6640"/>
                  <a:pt x="2336" y="6577"/>
                  <a:pt x="2406" y="6577"/>
                </a:cubicBezTo>
                <a:close/>
                <a:moveTo>
                  <a:pt x="5851" y="6577"/>
                </a:moveTo>
                <a:lnTo>
                  <a:pt x="6387" y="6577"/>
                </a:lnTo>
                <a:cubicBezTo>
                  <a:pt x="6468" y="6577"/>
                  <a:pt x="6543" y="6640"/>
                  <a:pt x="6591" y="6750"/>
                </a:cubicBezTo>
                <a:lnTo>
                  <a:pt x="7267" y="8301"/>
                </a:lnTo>
                <a:lnTo>
                  <a:pt x="6797" y="9114"/>
                </a:lnTo>
                <a:cubicBezTo>
                  <a:pt x="6435" y="8597"/>
                  <a:pt x="6024" y="8181"/>
                  <a:pt x="5576" y="7895"/>
                </a:cubicBezTo>
                <a:lnTo>
                  <a:pt x="5851" y="6577"/>
                </a:lnTo>
                <a:close/>
                <a:moveTo>
                  <a:pt x="8132" y="8402"/>
                </a:moveTo>
                <a:lnTo>
                  <a:pt x="8857" y="12313"/>
                </a:lnTo>
                <a:cubicBezTo>
                  <a:pt x="8624" y="12332"/>
                  <a:pt x="8364" y="12360"/>
                  <a:pt x="8083" y="12388"/>
                </a:cubicBezTo>
                <a:cubicBezTo>
                  <a:pt x="7910" y="11466"/>
                  <a:pt x="7630" y="10617"/>
                  <a:pt x="7262" y="9906"/>
                </a:cubicBezTo>
                <a:lnTo>
                  <a:pt x="8132" y="8402"/>
                </a:lnTo>
                <a:close/>
                <a:moveTo>
                  <a:pt x="4131" y="8569"/>
                </a:moveTo>
                <a:cubicBezTo>
                  <a:pt x="4445" y="8569"/>
                  <a:pt x="4743" y="8642"/>
                  <a:pt x="5035" y="8771"/>
                </a:cubicBezTo>
                <a:lnTo>
                  <a:pt x="4202" y="12766"/>
                </a:lnTo>
                <a:cubicBezTo>
                  <a:pt x="4175" y="12766"/>
                  <a:pt x="4153" y="12766"/>
                  <a:pt x="4153" y="12766"/>
                </a:cubicBezTo>
                <a:cubicBezTo>
                  <a:pt x="4002" y="12766"/>
                  <a:pt x="3861" y="12820"/>
                  <a:pt x="3726" y="12921"/>
                </a:cubicBezTo>
                <a:lnTo>
                  <a:pt x="2737" y="9068"/>
                </a:lnTo>
                <a:cubicBezTo>
                  <a:pt x="3164" y="8745"/>
                  <a:pt x="3634" y="8569"/>
                  <a:pt x="4131" y="8569"/>
                </a:cubicBezTo>
                <a:close/>
                <a:moveTo>
                  <a:pt x="17459" y="8578"/>
                </a:moveTo>
                <a:cubicBezTo>
                  <a:pt x="19384" y="8578"/>
                  <a:pt x="20946" y="11253"/>
                  <a:pt x="20946" y="14527"/>
                </a:cubicBezTo>
                <a:cubicBezTo>
                  <a:pt x="20946" y="17801"/>
                  <a:pt x="19378" y="20476"/>
                  <a:pt x="17459" y="20476"/>
                </a:cubicBezTo>
                <a:cubicBezTo>
                  <a:pt x="15539" y="20476"/>
                  <a:pt x="13971" y="17801"/>
                  <a:pt x="13971" y="14527"/>
                </a:cubicBezTo>
                <a:cubicBezTo>
                  <a:pt x="13971" y="12181"/>
                  <a:pt x="14777" y="10150"/>
                  <a:pt x="15940" y="9183"/>
                </a:cubicBezTo>
                <a:cubicBezTo>
                  <a:pt x="16150" y="10442"/>
                  <a:pt x="16447" y="12225"/>
                  <a:pt x="16453" y="12267"/>
                </a:cubicBezTo>
                <a:cubicBezTo>
                  <a:pt x="16486" y="12470"/>
                  <a:pt x="16524" y="12728"/>
                  <a:pt x="16584" y="13005"/>
                </a:cubicBezTo>
                <a:cubicBezTo>
                  <a:pt x="16351" y="13392"/>
                  <a:pt x="16210" y="13936"/>
                  <a:pt x="16210" y="14535"/>
                </a:cubicBezTo>
                <a:cubicBezTo>
                  <a:pt x="16210" y="15716"/>
                  <a:pt x="16773" y="16686"/>
                  <a:pt x="17471" y="16686"/>
                </a:cubicBezTo>
                <a:cubicBezTo>
                  <a:pt x="18168" y="16686"/>
                  <a:pt x="18729" y="15716"/>
                  <a:pt x="18729" y="14535"/>
                </a:cubicBezTo>
                <a:cubicBezTo>
                  <a:pt x="18729" y="13355"/>
                  <a:pt x="18156" y="12377"/>
                  <a:pt x="17459" y="12377"/>
                </a:cubicBezTo>
                <a:cubicBezTo>
                  <a:pt x="17356" y="12377"/>
                  <a:pt x="17254" y="12397"/>
                  <a:pt x="17156" y="12443"/>
                </a:cubicBezTo>
                <a:cubicBezTo>
                  <a:pt x="17124" y="12277"/>
                  <a:pt x="17102" y="12120"/>
                  <a:pt x="17080" y="11982"/>
                </a:cubicBezTo>
                <a:cubicBezTo>
                  <a:pt x="17072" y="11928"/>
                  <a:pt x="16774" y="10153"/>
                  <a:pt x="16546" y="8791"/>
                </a:cubicBezTo>
                <a:cubicBezTo>
                  <a:pt x="16838" y="8656"/>
                  <a:pt x="17142" y="8578"/>
                  <a:pt x="17459" y="8578"/>
                </a:cubicBezTo>
                <a:close/>
                <a:moveTo>
                  <a:pt x="5353" y="8955"/>
                </a:moveTo>
                <a:cubicBezTo>
                  <a:pt x="5710" y="9186"/>
                  <a:pt x="6046" y="9509"/>
                  <a:pt x="6338" y="9924"/>
                </a:cubicBezTo>
                <a:lnTo>
                  <a:pt x="4721" y="12720"/>
                </a:lnTo>
                <a:cubicBezTo>
                  <a:pt x="4667" y="12729"/>
                  <a:pt x="4612" y="12728"/>
                  <a:pt x="4564" y="12737"/>
                </a:cubicBezTo>
                <a:lnTo>
                  <a:pt x="5353" y="8955"/>
                </a:lnTo>
                <a:close/>
                <a:moveTo>
                  <a:pt x="2440" y="9324"/>
                </a:moveTo>
                <a:cubicBezTo>
                  <a:pt x="2759" y="10560"/>
                  <a:pt x="3159" y="12110"/>
                  <a:pt x="3445" y="13236"/>
                </a:cubicBezTo>
                <a:cubicBezTo>
                  <a:pt x="3223" y="13577"/>
                  <a:pt x="3082" y="14066"/>
                  <a:pt x="3082" y="14610"/>
                </a:cubicBezTo>
                <a:cubicBezTo>
                  <a:pt x="3082" y="15524"/>
                  <a:pt x="3472" y="16279"/>
                  <a:pt x="3986" y="16426"/>
                </a:cubicBezTo>
                <a:cubicBezTo>
                  <a:pt x="4018" y="16435"/>
                  <a:pt x="5743" y="16870"/>
                  <a:pt x="7235" y="17248"/>
                </a:cubicBezTo>
                <a:cubicBezTo>
                  <a:pt x="6656" y="19166"/>
                  <a:pt x="5483" y="20476"/>
                  <a:pt x="4131" y="20476"/>
                </a:cubicBezTo>
                <a:cubicBezTo>
                  <a:pt x="2206" y="20476"/>
                  <a:pt x="644" y="17801"/>
                  <a:pt x="644" y="14527"/>
                </a:cubicBezTo>
                <a:cubicBezTo>
                  <a:pt x="644" y="12295"/>
                  <a:pt x="1369" y="10348"/>
                  <a:pt x="2440" y="9324"/>
                </a:cubicBezTo>
                <a:close/>
                <a:moveTo>
                  <a:pt x="6802" y="10699"/>
                </a:moveTo>
                <a:cubicBezTo>
                  <a:pt x="7056" y="11216"/>
                  <a:pt x="7262" y="11806"/>
                  <a:pt x="7402" y="12452"/>
                </a:cubicBezTo>
                <a:cubicBezTo>
                  <a:pt x="6824" y="12507"/>
                  <a:pt x="6224" y="12573"/>
                  <a:pt x="5694" y="12619"/>
                </a:cubicBezTo>
                <a:lnTo>
                  <a:pt x="6802" y="10699"/>
                </a:lnTo>
                <a:close/>
                <a:moveTo>
                  <a:pt x="8678" y="12884"/>
                </a:moveTo>
                <a:cubicBezTo>
                  <a:pt x="8499" y="13133"/>
                  <a:pt x="8360" y="13447"/>
                  <a:pt x="8257" y="13806"/>
                </a:cubicBezTo>
                <a:cubicBezTo>
                  <a:pt x="8241" y="13511"/>
                  <a:pt x="8209" y="13218"/>
                  <a:pt x="8171" y="12942"/>
                </a:cubicBezTo>
                <a:lnTo>
                  <a:pt x="8678" y="12884"/>
                </a:lnTo>
                <a:close/>
                <a:moveTo>
                  <a:pt x="9732" y="12913"/>
                </a:moveTo>
                <a:cubicBezTo>
                  <a:pt x="10419" y="12913"/>
                  <a:pt x="10976" y="13863"/>
                  <a:pt x="10976" y="15034"/>
                </a:cubicBezTo>
                <a:cubicBezTo>
                  <a:pt x="10970" y="16205"/>
                  <a:pt x="10413" y="17155"/>
                  <a:pt x="9732" y="17155"/>
                </a:cubicBezTo>
                <a:cubicBezTo>
                  <a:pt x="9689" y="17155"/>
                  <a:pt x="9652" y="17156"/>
                  <a:pt x="9609" y="17147"/>
                </a:cubicBezTo>
                <a:lnTo>
                  <a:pt x="9975" y="14942"/>
                </a:lnTo>
                <a:cubicBezTo>
                  <a:pt x="10008" y="14748"/>
                  <a:pt x="9944" y="14553"/>
                  <a:pt x="9830" y="14498"/>
                </a:cubicBezTo>
                <a:cubicBezTo>
                  <a:pt x="9717" y="14443"/>
                  <a:pt x="9602" y="14555"/>
                  <a:pt x="9570" y="14749"/>
                </a:cubicBezTo>
                <a:lnTo>
                  <a:pt x="9203" y="16954"/>
                </a:lnTo>
                <a:cubicBezTo>
                  <a:pt x="8782" y="16612"/>
                  <a:pt x="8489" y="15883"/>
                  <a:pt x="8489" y="15034"/>
                </a:cubicBezTo>
                <a:cubicBezTo>
                  <a:pt x="8489" y="13863"/>
                  <a:pt x="9046" y="12913"/>
                  <a:pt x="9732" y="12913"/>
                </a:cubicBezTo>
                <a:close/>
                <a:moveTo>
                  <a:pt x="7510" y="12996"/>
                </a:moveTo>
                <a:cubicBezTo>
                  <a:pt x="7575" y="13430"/>
                  <a:pt x="7618" y="13881"/>
                  <a:pt x="7624" y="14342"/>
                </a:cubicBezTo>
                <a:lnTo>
                  <a:pt x="4873" y="14048"/>
                </a:lnTo>
                <a:lnTo>
                  <a:pt x="5359" y="13207"/>
                </a:lnTo>
                <a:lnTo>
                  <a:pt x="7510" y="12996"/>
                </a:lnTo>
                <a:close/>
                <a:moveTo>
                  <a:pt x="17459" y="13126"/>
                </a:moveTo>
                <a:cubicBezTo>
                  <a:pt x="17913" y="13126"/>
                  <a:pt x="18282" y="13752"/>
                  <a:pt x="18282" y="14527"/>
                </a:cubicBezTo>
                <a:cubicBezTo>
                  <a:pt x="18282" y="15302"/>
                  <a:pt x="17913" y="15928"/>
                  <a:pt x="17459" y="15928"/>
                </a:cubicBezTo>
                <a:cubicBezTo>
                  <a:pt x="17005" y="15928"/>
                  <a:pt x="16638" y="15302"/>
                  <a:pt x="16638" y="14527"/>
                </a:cubicBezTo>
                <a:cubicBezTo>
                  <a:pt x="16638" y="14241"/>
                  <a:pt x="16686" y="13981"/>
                  <a:pt x="16773" y="13760"/>
                </a:cubicBezTo>
                <a:cubicBezTo>
                  <a:pt x="16951" y="14323"/>
                  <a:pt x="17231" y="14915"/>
                  <a:pt x="17680" y="15394"/>
                </a:cubicBezTo>
                <a:lnTo>
                  <a:pt x="18026" y="14443"/>
                </a:lnTo>
                <a:cubicBezTo>
                  <a:pt x="17675" y="14065"/>
                  <a:pt x="17464" y="13604"/>
                  <a:pt x="17324" y="13143"/>
                </a:cubicBezTo>
                <a:cubicBezTo>
                  <a:pt x="17367" y="13134"/>
                  <a:pt x="17416" y="13126"/>
                  <a:pt x="17459" y="13126"/>
                </a:cubicBezTo>
                <a:close/>
                <a:moveTo>
                  <a:pt x="4386" y="13299"/>
                </a:moveTo>
                <a:lnTo>
                  <a:pt x="4001" y="13965"/>
                </a:lnTo>
                <a:lnTo>
                  <a:pt x="3861" y="13429"/>
                </a:lnTo>
                <a:cubicBezTo>
                  <a:pt x="3953" y="13364"/>
                  <a:pt x="4055" y="13319"/>
                  <a:pt x="4163" y="13319"/>
                </a:cubicBezTo>
                <a:lnTo>
                  <a:pt x="4386" y="13299"/>
                </a:lnTo>
                <a:close/>
                <a:moveTo>
                  <a:pt x="3585" y="13789"/>
                </a:moveTo>
                <a:cubicBezTo>
                  <a:pt x="3721" y="14296"/>
                  <a:pt x="3812" y="14655"/>
                  <a:pt x="3829" y="14729"/>
                </a:cubicBezTo>
                <a:cubicBezTo>
                  <a:pt x="3877" y="14931"/>
                  <a:pt x="3986" y="15070"/>
                  <a:pt x="4116" y="15089"/>
                </a:cubicBezTo>
                <a:lnTo>
                  <a:pt x="4846" y="15172"/>
                </a:lnTo>
                <a:cubicBezTo>
                  <a:pt x="4727" y="15606"/>
                  <a:pt x="4461" y="15910"/>
                  <a:pt x="4163" y="15910"/>
                </a:cubicBezTo>
                <a:cubicBezTo>
                  <a:pt x="3747" y="15910"/>
                  <a:pt x="3406" y="15329"/>
                  <a:pt x="3406" y="14619"/>
                </a:cubicBezTo>
                <a:cubicBezTo>
                  <a:pt x="3406" y="14305"/>
                  <a:pt x="3477" y="14010"/>
                  <a:pt x="3585" y="13789"/>
                </a:cubicBezTo>
                <a:close/>
                <a:moveTo>
                  <a:pt x="5180" y="15201"/>
                </a:moveTo>
                <a:lnTo>
                  <a:pt x="7581" y="15458"/>
                </a:lnTo>
                <a:cubicBezTo>
                  <a:pt x="7538" y="15891"/>
                  <a:pt x="7472" y="16317"/>
                  <a:pt x="7375" y="16723"/>
                </a:cubicBezTo>
                <a:lnTo>
                  <a:pt x="4807" y="16078"/>
                </a:lnTo>
                <a:cubicBezTo>
                  <a:pt x="4980" y="15856"/>
                  <a:pt x="5110" y="15552"/>
                  <a:pt x="5180" y="15201"/>
                </a:cubicBezTo>
                <a:close/>
                <a:moveTo>
                  <a:pt x="8191" y="15994"/>
                </a:moveTo>
                <a:cubicBezTo>
                  <a:pt x="8278" y="16391"/>
                  <a:pt x="8409" y="16740"/>
                  <a:pt x="8582" y="17026"/>
                </a:cubicBezTo>
                <a:lnTo>
                  <a:pt x="8041" y="16887"/>
                </a:lnTo>
                <a:cubicBezTo>
                  <a:pt x="8100" y="16592"/>
                  <a:pt x="8148" y="16298"/>
                  <a:pt x="8191" y="15994"/>
                </a:cubicBezTo>
                <a:close/>
              </a:path>
            </a:pathLst>
          </a:custGeom>
          <a:solidFill>
            <a:srgbClr val="13EB1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43" name="Pedestrian Crossing"/>
          <p:cNvSpPr/>
          <p:nvPr/>
        </p:nvSpPr>
        <p:spPr>
          <a:xfrm>
            <a:off x="10754464" y="7883900"/>
            <a:ext cx="793847" cy="130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29" y="0"/>
                </a:moveTo>
                <a:cubicBezTo>
                  <a:pt x="7736" y="0"/>
                  <a:pt x="7043" y="162"/>
                  <a:pt x="6514" y="483"/>
                </a:cubicBezTo>
                <a:cubicBezTo>
                  <a:pt x="5456" y="1127"/>
                  <a:pt x="5456" y="2169"/>
                  <a:pt x="6514" y="2812"/>
                </a:cubicBezTo>
                <a:cubicBezTo>
                  <a:pt x="7572" y="3455"/>
                  <a:pt x="9288" y="3455"/>
                  <a:pt x="10347" y="2812"/>
                </a:cubicBezTo>
                <a:cubicBezTo>
                  <a:pt x="11405" y="2169"/>
                  <a:pt x="11405" y="1127"/>
                  <a:pt x="10347" y="483"/>
                </a:cubicBezTo>
                <a:cubicBezTo>
                  <a:pt x="9817" y="162"/>
                  <a:pt x="9122" y="0"/>
                  <a:pt x="8429" y="0"/>
                </a:cubicBezTo>
                <a:close/>
                <a:moveTo>
                  <a:pt x="11172" y="3610"/>
                </a:moveTo>
                <a:cubicBezTo>
                  <a:pt x="9451" y="3587"/>
                  <a:pt x="7797" y="4202"/>
                  <a:pt x="7113" y="5239"/>
                </a:cubicBezTo>
                <a:lnTo>
                  <a:pt x="4935" y="8540"/>
                </a:lnTo>
                <a:lnTo>
                  <a:pt x="0" y="9903"/>
                </a:lnTo>
                <a:lnTo>
                  <a:pt x="873" y="11494"/>
                </a:lnTo>
                <a:lnTo>
                  <a:pt x="7304" y="9903"/>
                </a:lnTo>
                <a:lnTo>
                  <a:pt x="8429" y="8548"/>
                </a:lnTo>
                <a:lnTo>
                  <a:pt x="9641" y="11358"/>
                </a:lnTo>
                <a:lnTo>
                  <a:pt x="6509" y="14359"/>
                </a:lnTo>
                <a:lnTo>
                  <a:pt x="3312" y="21055"/>
                </a:lnTo>
                <a:lnTo>
                  <a:pt x="6472" y="21600"/>
                </a:lnTo>
                <a:lnTo>
                  <a:pt x="9787" y="16330"/>
                </a:lnTo>
                <a:lnTo>
                  <a:pt x="11519" y="15338"/>
                </a:lnTo>
                <a:lnTo>
                  <a:pt x="16964" y="21573"/>
                </a:lnTo>
                <a:lnTo>
                  <a:pt x="19876" y="20575"/>
                </a:lnTo>
                <a:lnTo>
                  <a:pt x="16012" y="15479"/>
                </a:lnTo>
                <a:lnTo>
                  <a:pt x="17155" y="10373"/>
                </a:lnTo>
                <a:lnTo>
                  <a:pt x="15077" y="6969"/>
                </a:lnTo>
                <a:lnTo>
                  <a:pt x="17558" y="7529"/>
                </a:lnTo>
                <a:lnTo>
                  <a:pt x="18848" y="11134"/>
                </a:lnTo>
                <a:lnTo>
                  <a:pt x="21600" y="11134"/>
                </a:lnTo>
                <a:lnTo>
                  <a:pt x="20133" y="5917"/>
                </a:lnTo>
                <a:lnTo>
                  <a:pt x="12883" y="3855"/>
                </a:lnTo>
                <a:cubicBezTo>
                  <a:pt x="12328" y="3697"/>
                  <a:pt x="11746" y="3618"/>
                  <a:pt x="11172" y="3610"/>
                </a:cubicBezTo>
                <a:close/>
              </a:path>
            </a:pathLst>
          </a:custGeom>
          <a:solidFill>
            <a:srgbClr val="FFC02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44" name="8 minutes"/>
          <p:cNvSpPr txBox="1"/>
          <p:nvPr/>
        </p:nvSpPr>
        <p:spPr>
          <a:xfrm>
            <a:off x="5670479" y="9252128"/>
            <a:ext cx="1412673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8 minutes</a:t>
            </a:r>
          </a:p>
        </p:txBody>
      </p:sp>
      <p:sp>
        <p:nvSpPr>
          <p:cNvPr id="345" name="9 minutes"/>
          <p:cNvSpPr txBox="1"/>
          <p:nvPr/>
        </p:nvSpPr>
        <p:spPr>
          <a:xfrm>
            <a:off x="1145095" y="9252128"/>
            <a:ext cx="1412673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9 minutes</a:t>
            </a:r>
          </a:p>
        </p:txBody>
      </p:sp>
      <p:sp>
        <p:nvSpPr>
          <p:cNvPr id="346" name="20 minutes"/>
          <p:cNvSpPr txBox="1"/>
          <p:nvPr/>
        </p:nvSpPr>
        <p:spPr>
          <a:xfrm>
            <a:off x="10367378" y="9252128"/>
            <a:ext cx="1568019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 minutes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tarting an Active commut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FBD54"/>
                </a:solidFill>
              </a:defRPr>
            </a:lvl1pPr>
          </a:lstStyle>
          <a:p>
            <a:r>
              <a:rPr sz="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Starting an Active commute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tarting a Bike Commute"/>
          <p:cNvSpPr txBox="1"/>
          <p:nvPr/>
        </p:nvSpPr>
        <p:spPr>
          <a:xfrm>
            <a:off x="406400" y="516342"/>
            <a:ext cx="11176000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Starting 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 Active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Commute</a:t>
            </a:r>
          </a:p>
        </p:txBody>
      </p:sp>
      <p:sp>
        <p:nvSpPr>
          <p:cNvPr id="354" name="Learn More: attend Ride Smart, an on-road class from Atlanta Bicycle Coalition, and/or ride with an experienced and safety-conscious rider.…"/>
          <p:cNvSpPr txBox="1"/>
          <p:nvPr/>
        </p:nvSpPr>
        <p:spPr>
          <a:xfrm>
            <a:off x="5994400" y="3030412"/>
            <a:ext cx="6157474" cy="42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dirty="0"/>
              <a:t>Learn More</a:t>
            </a:r>
            <a:endParaRPr lang="en-US" b="1" dirty="0"/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dirty="0"/>
              <a:t>Find Your Path</a:t>
            </a:r>
            <a:endParaRPr lang="en-US" b="1" dirty="0"/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dirty="0"/>
              <a:t>Be realistic</a:t>
            </a:r>
            <a:endParaRPr dirty="0"/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dirty="0"/>
              <a:t>Try It First</a:t>
            </a:r>
            <a:endParaRPr lang="en-US" b="1" dirty="0"/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dirty="0"/>
              <a:t>Create a Budget</a:t>
            </a:r>
            <a:endParaRPr dirty="0"/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dirty="0"/>
              <a:t>Know Repair Resources</a:t>
            </a:r>
            <a:endParaRPr lang="en-US" b="1" dirty="0"/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dirty="0"/>
              <a:t>Have an Back-up Plan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F744A-A5EF-F647-9E0F-E9885283E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973816"/>
            <a:ext cx="5283200" cy="632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95346E-183A-FB40-A6DA-89F8DF051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909" y="8731667"/>
            <a:ext cx="17399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0452240-B65E-4448-BFD4-B9A61468A5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/>
          </a:blip>
          <a:stretch>
            <a:fillRect/>
          </a:stretch>
        </p:blipFill>
        <p:spPr>
          <a:xfrm>
            <a:off x="13324" y="0"/>
            <a:ext cx="129781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31635-AF71-E948-8E8F-C9A5DE46C53F}"/>
              </a:ext>
            </a:extLst>
          </p:cNvPr>
          <p:cNvSpPr txBox="1"/>
          <p:nvPr/>
        </p:nvSpPr>
        <p:spPr>
          <a:xfrm>
            <a:off x="558798" y="2597550"/>
            <a:ext cx="11887201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venir Next Medium"/>
              </a:rPr>
              <a:t>Bike Georgia Tech												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venir Next Medium"/>
              </a:rPr>
              <a:t>bike.gatech.edu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venir Next Medium"/>
              </a:rPr>
              <a:t> 														</a:t>
            </a:r>
            <a:r>
              <a:rPr kumimoji="0" lang="en-US" sz="2500" b="0" i="0" u="none" strike="noStrike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venir Next Medium"/>
              </a:rPr>
              <a:t>        bike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venir Next Medium"/>
              </a:rPr>
              <a:t>.gt@gatech.edu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venir Next Medium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Parking and Transportation										 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pts.gatech.edu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														    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commute.gatech.edu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Georgia Commute Options								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gacommuteoptions.com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PEDS Atlanta    										                              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peds.org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Atlanta Bicycle Coalition										        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atlantabike.org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					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76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alphaModFix amt="13475"/>
            <a:extLst/>
          </a:blip>
          <a:stretch>
            <a:fillRect/>
          </a:stretch>
        </p:blipFill>
        <p:spPr>
          <a:xfrm>
            <a:off x="406399" y="1562199"/>
            <a:ext cx="12192002" cy="721042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Cycling (2011-present)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Helvetica Neue" panose="02000503000000020004" pitchFamily="2" charset="0"/>
              </a:rPr>
              <a:t>Cycling (2011-present)</a:t>
            </a:r>
          </a:p>
        </p:txBody>
      </p:sp>
      <p:grpSp>
        <p:nvGrpSpPr>
          <p:cNvPr id="190" name="Group"/>
          <p:cNvGrpSpPr/>
          <p:nvPr/>
        </p:nvGrpSpPr>
        <p:grpSpPr>
          <a:xfrm>
            <a:off x="-19759" y="3004567"/>
            <a:ext cx="12948780" cy="4348667"/>
            <a:chOff x="-11873" y="920071"/>
            <a:chExt cx="12948778" cy="4348666"/>
          </a:xfrm>
        </p:grpSpPr>
        <p:sp>
          <p:nvSpPr>
            <p:cNvPr id="173" name="Line"/>
            <p:cNvSpPr/>
            <p:nvPr/>
          </p:nvSpPr>
          <p:spPr>
            <a:xfrm>
              <a:off x="186104" y="3157865"/>
              <a:ext cx="12750801" cy="1"/>
            </a:xfrm>
            <a:prstGeom prst="line">
              <a:avLst/>
            </a:prstGeom>
            <a:noFill/>
            <a:ln w="38100" cap="flat">
              <a:solidFill>
                <a:srgbClr val="83878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74" name="Line"/>
            <p:cNvSpPr/>
            <p:nvPr/>
          </p:nvSpPr>
          <p:spPr>
            <a:xfrm flipV="1">
              <a:off x="198804" y="2929265"/>
              <a:ext cx="1" cy="457201"/>
            </a:xfrm>
            <a:prstGeom prst="line">
              <a:avLst/>
            </a:prstGeom>
            <a:noFill/>
            <a:ln w="25400" cap="flat">
              <a:solidFill>
                <a:srgbClr val="EFBD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75" name="SGA forms Bicycle Infrastructure Improvement Committee"/>
            <p:cNvSpPr txBox="1"/>
            <p:nvPr/>
          </p:nvSpPr>
          <p:spPr>
            <a:xfrm>
              <a:off x="-11873" y="920071"/>
              <a:ext cx="254832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700">
                  <a:solidFill>
                    <a:srgbClr val="64676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800" dirty="0"/>
                <a:t>SGA forms Bicycle Infrastructure Improvement Committee</a:t>
              </a:r>
            </a:p>
          </p:txBody>
        </p:sp>
        <p:sp>
          <p:nvSpPr>
            <p:cNvPr id="176" name="2011"/>
            <p:cNvSpPr txBox="1"/>
            <p:nvPr/>
          </p:nvSpPr>
          <p:spPr>
            <a:xfrm>
              <a:off x="225474" y="1935928"/>
              <a:ext cx="2073635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6000">
                  <a:solidFill>
                    <a:srgbClr val="EFBD54"/>
                  </a:solidFill>
                </a:defRPr>
              </a:lvl1pPr>
            </a:lstStyle>
            <a:p>
              <a:r>
                <a:rPr dirty="0"/>
                <a:t>2011</a:t>
              </a:r>
            </a:p>
          </p:txBody>
        </p:sp>
        <p:sp>
          <p:nvSpPr>
            <p:cNvPr id="177" name="Line"/>
            <p:cNvSpPr/>
            <p:nvPr/>
          </p:nvSpPr>
          <p:spPr>
            <a:xfrm flipV="1">
              <a:off x="2218104" y="2929265"/>
              <a:ext cx="1" cy="457201"/>
            </a:xfrm>
            <a:prstGeom prst="line">
              <a:avLst/>
            </a:prstGeom>
            <a:noFill/>
            <a:ln w="25400" cap="flat">
              <a:solidFill>
                <a:srgbClr val="EFBD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78" name="2012"/>
            <p:cNvSpPr txBox="1"/>
            <p:nvPr/>
          </p:nvSpPr>
          <p:spPr>
            <a:xfrm>
              <a:off x="2187624" y="3138815"/>
              <a:ext cx="192786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EFBD54"/>
                  </a:solidFill>
                </a:defRPr>
              </a:lvl1pPr>
            </a:lstStyle>
            <a:p>
              <a:r>
                <a:t>2012</a:t>
              </a:r>
            </a:p>
          </p:txBody>
        </p:sp>
        <p:sp>
          <p:nvSpPr>
            <p:cNvPr id="179" name="Georgia Tech recognized as Silver level Bicycle Friendly University (BFU)"/>
            <p:cNvSpPr txBox="1"/>
            <p:nvPr/>
          </p:nvSpPr>
          <p:spPr>
            <a:xfrm>
              <a:off x="2058571" y="4157181"/>
              <a:ext cx="2179303" cy="1111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700">
                  <a:solidFill>
                    <a:srgbClr val="64676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/>
                <a:t>Georgia Tech recognized as Silver level Bicycle Friendly University (BFU)</a:t>
              </a:r>
            </a:p>
          </p:txBody>
        </p:sp>
        <p:sp>
          <p:nvSpPr>
            <p:cNvPr id="180" name="2016"/>
            <p:cNvSpPr txBox="1"/>
            <p:nvPr/>
          </p:nvSpPr>
          <p:spPr>
            <a:xfrm>
              <a:off x="6290995" y="1935928"/>
              <a:ext cx="192786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EFBD54"/>
                  </a:solidFill>
                </a:defRPr>
              </a:lvl1pPr>
            </a:lstStyle>
            <a:p>
              <a:r>
                <a:t>2016</a:t>
              </a:r>
            </a:p>
          </p:txBody>
        </p:sp>
        <p:sp>
          <p:nvSpPr>
            <p:cNvPr id="181" name="Line"/>
            <p:cNvSpPr/>
            <p:nvPr/>
          </p:nvSpPr>
          <p:spPr>
            <a:xfrm flipV="1">
              <a:off x="6282104" y="2929265"/>
              <a:ext cx="1" cy="457201"/>
            </a:xfrm>
            <a:prstGeom prst="line">
              <a:avLst/>
            </a:prstGeom>
            <a:noFill/>
            <a:ln w="25400" cap="flat">
              <a:solidFill>
                <a:srgbClr val="EFBD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82" name="Georgia Tech awarded Gold level BFU…"/>
            <p:cNvSpPr txBox="1"/>
            <p:nvPr/>
          </p:nvSpPr>
          <p:spPr>
            <a:xfrm>
              <a:off x="5714074" y="920071"/>
              <a:ext cx="3130563" cy="1241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1700">
                  <a:solidFill>
                    <a:srgbClr val="64676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800" dirty="0"/>
                <a:t>Georgia Tech awarded Gold level BFU </a:t>
              </a:r>
            </a:p>
            <a:p>
              <a:pPr algn="ctr">
                <a:defRPr sz="1700">
                  <a:solidFill>
                    <a:srgbClr val="64676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800" dirty="0"/>
                <a:t>Relay Bike Share is launched</a:t>
              </a:r>
            </a:p>
          </p:txBody>
        </p:sp>
        <p:sp>
          <p:nvSpPr>
            <p:cNvPr id="183" name="Line"/>
            <p:cNvSpPr/>
            <p:nvPr/>
          </p:nvSpPr>
          <p:spPr>
            <a:xfrm flipV="1">
              <a:off x="8372524" y="2929265"/>
              <a:ext cx="1" cy="457201"/>
            </a:xfrm>
            <a:prstGeom prst="line">
              <a:avLst/>
            </a:prstGeom>
            <a:noFill/>
            <a:ln w="25400" cap="flat">
              <a:solidFill>
                <a:srgbClr val="EFBD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84" name="2017"/>
            <p:cNvSpPr txBox="1"/>
            <p:nvPr/>
          </p:nvSpPr>
          <p:spPr>
            <a:xfrm>
              <a:off x="8359824" y="3138815"/>
              <a:ext cx="192786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EFBD54"/>
                  </a:solidFill>
                </a:defRPr>
              </a:lvl1pPr>
            </a:lstStyle>
            <a:p>
              <a:r>
                <a:t>2017</a:t>
              </a:r>
            </a:p>
          </p:txBody>
        </p:sp>
        <p:sp>
          <p:nvSpPr>
            <p:cNvPr id="185" name="PATH Parkway earns top new bikeway in US from People for Bikes"/>
            <p:cNvSpPr txBox="1"/>
            <p:nvPr/>
          </p:nvSpPr>
          <p:spPr>
            <a:xfrm>
              <a:off x="8061463" y="4116280"/>
              <a:ext cx="2524584" cy="933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700">
                  <a:solidFill>
                    <a:srgbClr val="64676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800" dirty="0"/>
                <a:t>PATH Parkway earns top new bikeway in US from People for Bikes</a:t>
              </a:r>
            </a:p>
          </p:txBody>
        </p:sp>
        <p:sp>
          <p:nvSpPr>
            <p:cNvPr id="186" name="2018"/>
            <p:cNvSpPr txBox="1"/>
            <p:nvPr/>
          </p:nvSpPr>
          <p:spPr>
            <a:xfrm>
              <a:off x="10450245" y="1935928"/>
              <a:ext cx="192786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EFBD54"/>
                  </a:solidFill>
                </a:defRPr>
              </a:lvl1pPr>
            </a:lstStyle>
            <a:p>
              <a:r>
                <a:t>2018</a:t>
              </a:r>
            </a:p>
          </p:txBody>
        </p:sp>
        <p:sp>
          <p:nvSpPr>
            <p:cNvPr id="187" name="Line"/>
            <p:cNvSpPr/>
            <p:nvPr/>
          </p:nvSpPr>
          <p:spPr>
            <a:xfrm flipV="1">
              <a:off x="10462945" y="2929265"/>
              <a:ext cx="1" cy="457201"/>
            </a:xfrm>
            <a:prstGeom prst="line">
              <a:avLst/>
            </a:prstGeom>
            <a:noFill/>
            <a:ln w="25400" cap="flat">
              <a:solidFill>
                <a:srgbClr val="EFBD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88" name="Atlanta ranked #42 on Bicycling’s “50 Best Bike Cities”"/>
            <p:cNvSpPr txBox="1"/>
            <p:nvPr/>
          </p:nvSpPr>
          <p:spPr>
            <a:xfrm>
              <a:off x="10151883" y="1052812"/>
              <a:ext cx="2524584" cy="933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1700">
                  <a:solidFill>
                    <a:srgbClr val="64676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800" dirty="0"/>
                <a:t>Atlanta ranked #42 on </a:t>
              </a:r>
              <a:r>
                <a:rPr sz="1800" i="1" dirty="0"/>
                <a:t>Bicycling’s</a:t>
              </a:r>
              <a:r>
                <a:rPr sz="1800" dirty="0"/>
                <a:t> “50 Best Bike Cities”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4EB491-0EC0-A144-B3A1-4FD0324E7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8889" y="8791675"/>
            <a:ext cx="17399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cooters (2018-present)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Helvetica Neue" panose="02000503000000020004" pitchFamily="2" charset="0"/>
              </a:rPr>
              <a:t>Scooters (</a:t>
            </a:r>
            <a:r>
              <a:rPr lang="en-US" dirty="0">
                <a:latin typeface="Helvetica Neue" panose="02000503000000020004" pitchFamily="2" charset="0"/>
              </a:rPr>
              <a:t>May </a:t>
            </a:r>
            <a:r>
              <a:rPr dirty="0">
                <a:latin typeface="Helvetica Neue" panose="02000503000000020004" pitchFamily="2" charset="0"/>
              </a:rPr>
              <a:t>2018-present)</a:t>
            </a:r>
          </a:p>
        </p:txBody>
      </p:sp>
      <p:sp>
        <p:nvSpPr>
          <p:cNvPr id="193" name="Line"/>
          <p:cNvSpPr/>
          <p:nvPr/>
        </p:nvSpPr>
        <p:spPr>
          <a:xfrm>
            <a:off x="178219" y="5242362"/>
            <a:ext cx="12750800" cy="1"/>
          </a:xfrm>
          <a:prstGeom prst="line">
            <a:avLst/>
          </a:prstGeom>
          <a:ln w="38100">
            <a:solidFill>
              <a:srgbClr val="838787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94" name="Line"/>
          <p:cNvSpPr/>
          <p:nvPr/>
        </p:nvSpPr>
        <p:spPr>
          <a:xfrm flipV="1">
            <a:off x="190919" y="5013762"/>
            <a:ext cx="1" cy="457201"/>
          </a:xfrm>
          <a:prstGeom prst="line">
            <a:avLst/>
          </a:prstGeom>
          <a:ln w="25400">
            <a:solidFill>
              <a:srgbClr val="EFBD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95" name="Bird scooters appear"/>
          <p:cNvSpPr txBox="1"/>
          <p:nvPr/>
        </p:nvSpPr>
        <p:spPr>
          <a:xfrm>
            <a:off x="-79842" y="3406655"/>
            <a:ext cx="217789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700">
                <a:solidFill>
                  <a:srgbClr val="6467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/>
              <a:t>Bird scooters appear </a:t>
            </a:r>
          </a:p>
        </p:txBody>
      </p:sp>
      <p:sp>
        <p:nvSpPr>
          <p:cNvPr id="196" name="May"/>
          <p:cNvSpPr txBox="1"/>
          <p:nvPr/>
        </p:nvSpPr>
        <p:spPr>
          <a:xfrm>
            <a:off x="190667" y="4020424"/>
            <a:ext cx="171317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EFBD54"/>
                </a:solidFill>
              </a:defRPr>
            </a:lvl1pPr>
          </a:lstStyle>
          <a:p>
            <a:r>
              <a:t>May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1359101" y="5327473"/>
            <a:ext cx="2524585" cy="1376854"/>
            <a:chOff x="0" y="0"/>
            <a:chExt cx="2524584" cy="1376852"/>
          </a:xfrm>
        </p:grpSpPr>
        <p:sp>
          <p:nvSpPr>
            <p:cNvPr id="197" name="June"/>
            <p:cNvSpPr txBox="1"/>
            <p:nvPr/>
          </p:nvSpPr>
          <p:spPr>
            <a:xfrm>
              <a:off x="324321" y="0"/>
              <a:ext cx="1875942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6000">
                  <a:solidFill>
                    <a:srgbClr val="EFBD54"/>
                  </a:solidFill>
                </a:defRPr>
              </a:lvl1pPr>
            </a:lstStyle>
            <a:p>
              <a:r>
                <a:t>June</a:t>
              </a:r>
            </a:p>
          </p:txBody>
        </p:sp>
        <p:sp>
          <p:nvSpPr>
            <p:cNvPr id="198" name="Lime enters market"/>
            <p:cNvSpPr txBox="1"/>
            <p:nvPr/>
          </p:nvSpPr>
          <p:spPr>
            <a:xfrm>
              <a:off x="0" y="966484"/>
              <a:ext cx="2524584" cy="410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700">
                  <a:solidFill>
                    <a:srgbClr val="64676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2000" dirty="0"/>
                <a:t>Lime enters market </a:t>
              </a:r>
            </a:p>
          </p:txBody>
        </p:sp>
      </p:grpSp>
      <p:sp>
        <p:nvSpPr>
          <p:cNvPr id="200" name="Jan"/>
          <p:cNvSpPr txBox="1"/>
          <p:nvPr/>
        </p:nvSpPr>
        <p:spPr>
          <a:xfrm>
            <a:off x="7984946" y="4020424"/>
            <a:ext cx="152478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EFBD54"/>
                </a:solidFill>
              </a:defRPr>
            </a:lvl1pPr>
          </a:lstStyle>
          <a:p>
            <a:r>
              <a:t>Jan</a:t>
            </a:r>
          </a:p>
        </p:txBody>
      </p:sp>
      <p:sp>
        <p:nvSpPr>
          <p:cNvPr id="202" name="Nov"/>
          <p:cNvSpPr txBox="1"/>
          <p:nvPr/>
        </p:nvSpPr>
        <p:spPr>
          <a:xfrm>
            <a:off x="4657933" y="4020424"/>
            <a:ext cx="158443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EFBD54"/>
                </a:solidFill>
              </a:defRPr>
            </a:lvl1pPr>
          </a:lstStyle>
          <a:p>
            <a:r>
              <a:t>Nov</a:t>
            </a:r>
          </a:p>
        </p:txBody>
      </p:sp>
      <p:sp>
        <p:nvSpPr>
          <p:cNvPr id="203" name="Atlanta is Bird’s 2nd largest market with +1,500 scooters"/>
          <p:cNvSpPr txBox="1"/>
          <p:nvPr/>
        </p:nvSpPr>
        <p:spPr>
          <a:xfrm>
            <a:off x="4300463" y="3406654"/>
            <a:ext cx="224585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700">
                <a:solidFill>
                  <a:srgbClr val="6467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/>
              <a:t>Atlanta is Bird’s 2nd largest market 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4">
            <a:alphaModFix amt="13251"/>
            <a:extLst/>
          </a:blip>
          <a:stretch>
            <a:fillRect/>
          </a:stretch>
        </p:blipFill>
        <p:spPr>
          <a:xfrm>
            <a:off x="1704874" y="1593673"/>
            <a:ext cx="97536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Feb"/>
          <p:cNvSpPr txBox="1"/>
          <p:nvPr/>
        </p:nvSpPr>
        <p:spPr>
          <a:xfrm>
            <a:off x="9642736" y="5327473"/>
            <a:ext cx="152478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EFBD54"/>
                </a:solidFill>
              </a:defRPr>
            </a:lvl1pPr>
          </a:lstStyle>
          <a:p>
            <a:r>
              <a:t>Feb</a:t>
            </a:r>
          </a:p>
        </p:txBody>
      </p:sp>
      <p:sp>
        <p:nvSpPr>
          <p:cNvPr id="207" name="Dec"/>
          <p:cNvSpPr txBox="1"/>
          <p:nvPr/>
        </p:nvSpPr>
        <p:spPr>
          <a:xfrm>
            <a:off x="6309907" y="5327473"/>
            <a:ext cx="152478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EFBD54"/>
                </a:solidFill>
              </a:defRPr>
            </a:lvl1pPr>
          </a:lstStyle>
          <a:p>
            <a:r>
              <a:t>Dec</a:t>
            </a:r>
          </a:p>
        </p:txBody>
      </p:sp>
      <p:sp>
        <p:nvSpPr>
          <p:cNvPr id="208" name="Lyft &amp; Uber introduce scooters"/>
          <p:cNvSpPr txBox="1"/>
          <p:nvPr/>
        </p:nvSpPr>
        <p:spPr>
          <a:xfrm>
            <a:off x="5946638" y="6342927"/>
            <a:ext cx="225132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1700">
                <a:solidFill>
                  <a:srgbClr val="6467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/>
              <a:t>Lyft &amp; Uber introduce scooters</a:t>
            </a:r>
          </a:p>
        </p:txBody>
      </p:sp>
      <p:sp>
        <p:nvSpPr>
          <p:cNvPr id="209" name="Line"/>
          <p:cNvSpPr/>
          <p:nvPr/>
        </p:nvSpPr>
        <p:spPr>
          <a:xfrm flipV="1">
            <a:off x="1680059" y="5013762"/>
            <a:ext cx="1" cy="457201"/>
          </a:xfrm>
          <a:prstGeom prst="line">
            <a:avLst/>
          </a:prstGeom>
          <a:ln w="25400">
            <a:solidFill>
              <a:srgbClr val="EFBD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10" name="Line"/>
          <p:cNvSpPr/>
          <p:nvPr/>
        </p:nvSpPr>
        <p:spPr>
          <a:xfrm flipV="1">
            <a:off x="4659920" y="5013762"/>
            <a:ext cx="1" cy="457201"/>
          </a:xfrm>
          <a:prstGeom prst="line">
            <a:avLst/>
          </a:prstGeom>
          <a:ln w="25400">
            <a:solidFill>
              <a:srgbClr val="EFBD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11" name="Line"/>
          <p:cNvSpPr/>
          <p:nvPr/>
        </p:nvSpPr>
        <p:spPr>
          <a:xfrm flipV="1">
            <a:off x="6341981" y="5013762"/>
            <a:ext cx="1" cy="457201"/>
          </a:xfrm>
          <a:prstGeom prst="line">
            <a:avLst/>
          </a:prstGeom>
          <a:ln w="25400">
            <a:solidFill>
              <a:srgbClr val="EFBD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12" name="Line"/>
          <p:cNvSpPr/>
          <p:nvPr/>
        </p:nvSpPr>
        <p:spPr>
          <a:xfrm flipV="1">
            <a:off x="8024042" y="5013762"/>
            <a:ext cx="1" cy="457201"/>
          </a:xfrm>
          <a:prstGeom prst="line">
            <a:avLst/>
          </a:prstGeom>
          <a:ln w="25400">
            <a:solidFill>
              <a:srgbClr val="EFBD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13" name="Line"/>
          <p:cNvSpPr/>
          <p:nvPr/>
        </p:nvSpPr>
        <p:spPr>
          <a:xfrm flipV="1">
            <a:off x="9706102" y="5013762"/>
            <a:ext cx="1" cy="457201"/>
          </a:xfrm>
          <a:prstGeom prst="line">
            <a:avLst/>
          </a:prstGeom>
          <a:ln w="25400">
            <a:solidFill>
              <a:srgbClr val="EFBD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14" name="Mar"/>
          <p:cNvSpPr txBox="1"/>
          <p:nvPr/>
        </p:nvSpPr>
        <p:spPr>
          <a:xfrm>
            <a:off x="11317857" y="4069536"/>
            <a:ext cx="158443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EFBD54"/>
                </a:solidFill>
              </a:defRPr>
            </a:lvl1pPr>
          </a:lstStyle>
          <a:p>
            <a:r>
              <a:t>Mar</a:t>
            </a:r>
          </a:p>
        </p:txBody>
      </p:sp>
      <p:sp>
        <p:nvSpPr>
          <p:cNvPr id="215" name="Line"/>
          <p:cNvSpPr/>
          <p:nvPr/>
        </p:nvSpPr>
        <p:spPr>
          <a:xfrm flipV="1">
            <a:off x="11388162" y="5013762"/>
            <a:ext cx="1" cy="457201"/>
          </a:xfrm>
          <a:prstGeom prst="line">
            <a:avLst/>
          </a:prstGeom>
          <a:ln w="25400">
            <a:solidFill>
              <a:srgbClr val="EFBD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16" name="Georgia Tech launches safety campaign"/>
          <p:cNvSpPr txBox="1"/>
          <p:nvPr/>
        </p:nvSpPr>
        <p:spPr>
          <a:xfrm>
            <a:off x="11024772" y="3098877"/>
            <a:ext cx="200818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700">
                <a:solidFill>
                  <a:srgbClr val="6467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/>
              <a:t>Georgia Tech launches safety campaign</a:t>
            </a:r>
          </a:p>
        </p:txBody>
      </p:sp>
      <p:sp>
        <p:nvSpPr>
          <p:cNvPr id="29" name="Atlanta is Bird’s 2nd largest market with +1,500 scooters">
            <a:extLst>
              <a:ext uri="{FF2B5EF4-FFF2-40B4-BE49-F238E27FC236}">
                <a16:creationId xmlns:a16="http://schemas.microsoft.com/office/drawing/2014/main" id="{545963C5-2D14-7943-A2A7-E5D6C3D1E880}"/>
              </a:ext>
            </a:extLst>
          </p:cNvPr>
          <p:cNvSpPr txBox="1"/>
          <p:nvPr/>
        </p:nvSpPr>
        <p:spPr>
          <a:xfrm>
            <a:off x="7662617" y="3001815"/>
            <a:ext cx="224585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700">
                <a:solidFill>
                  <a:srgbClr val="6467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2000" dirty="0"/>
              <a:t>City Council Passes ordinance</a:t>
            </a:r>
            <a:endParaRPr sz="2000" dirty="0"/>
          </a:p>
        </p:txBody>
      </p:sp>
      <p:sp>
        <p:nvSpPr>
          <p:cNvPr id="30" name="Atlanta is Bird’s 2nd largest market with +1,500 scooters">
            <a:extLst>
              <a:ext uri="{FF2B5EF4-FFF2-40B4-BE49-F238E27FC236}">
                <a16:creationId xmlns:a16="http://schemas.microsoft.com/office/drawing/2014/main" id="{F7635B0D-DC61-9B49-9851-6D00C7964BCB}"/>
              </a:ext>
            </a:extLst>
          </p:cNvPr>
          <p:cNvSpPr txBox="1"/>
          <p:nvPr/>
        </p:nvSpPr>
        <p:spPr>
          <a:xfrm>
            <a:off x="7571492" y="3719960"/>
            <a:ext cx="252392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1700">
                <a:solidFill>
                  <a:srgbClr val="6467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2000" dirty="0"/>
              <a:t>Jump e-bikes launch</a:t>
            </a:r>
            <a:endParaRPr sz="2000" dirty="0"/>
          </a:p>
        </p:txBody>
      </p:sp>
      <p:sp>
        <p:nvSpPr>
          <p:cNvPr id="31" name="Atlanta is Bird’s 2nd largest market with +1,500 scooters">
            <a:extLst>
              <a:ext uri="{FF2B5EF4-FFF2-40B4-BE49-F238E27FC236}">
                <a16:creationId xmlns:a16="http://schemas.microsoft.com/office/drawing/2014/main" id="{F5370D5A-11A7-2342-ABDD-84E659E261AB}"/>
              </a:ext>
            </a:extLst>
          </p:cNvPr>
          <p:cNvSpPr txBox="1"/>
          <p:nvPr/>
        </p:nvSpPr>
        <p:spPr>
          <a:xfrm>
            <a:off x="8711079" y="6349119"/>
            <a:ext cx="309967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1700">
                <a:solidFill>
                  <a:srgbClr val="6467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2000" dirty="0"/>
              <a:t>Resolution introduced to obtain scooter injury data</a:t>
            </a:r>
            <a:endParaRPr sz="2000" dirty="0"/>
          </a:p>
        </p:txBody>
      </p:sp>
      <p:sp>
        <p:nvSpPr>
          <p:cNvPr id="32" name="Atlanta is Bird’s 2nd largest market with +1,500 scooters">
            <a:extLst>
              <a:ext uri="{FF2B5EF4-FFF2-40B4-BE49-F238E27FC236}">
                <a16:creationId xmlns:a16="http://schemas.microsoft.com/office/drawing/2014/main" id="{3E72E104-BB67-304A-AE47-FF08AF4C533F}"/>
              </a:ext>
            </a:extLst>
          </p:cNvPr>
          <p:cNvSpPr txBox="1"/>
          <p:nvPr/>
        </p:nvSpPr>
        <p:spPr>
          <a:xfrm>
            <a:off x="8668297" y="7214324"/>
            <a:ext cx="309967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1700">
                <a:solidFill>
                  <a:srgbClr val="6467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2000" dirty="0"/>
              <a:t>Lime issues safety warning regarding brakes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DB234-69CD-9545-A3A7-5E67824BD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4772" y="8849908"/>
            <a:ext cx="17399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reable Dockless Mobility Device Ordinance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Shareable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Dockless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Mobility Device Ordinance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3364" y="1401914"/>
            <a:ext cx="6162047" cy="7703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650" y="1397172"/>
            <a:ext cx="6161882" cy="77132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44A38F-4E1A-944B-BEBB-30FC1D914AE3}"/>
              </a:ext>
            </a:extLst>
          </p:cNvPr>
          <p:cNvSpPr txBox="1"/>
          <p:nvPr/>
        </p:nvSpPr>
        <p:spPr>
          <a:xfrm>
            <a:off x="9794387" y="8924352"/>
            <a:ext cx="4032354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Images courtesy of City of Atlanta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Why wear helmet?…"/>
          <p:cNvSpPr txBox="1">
            <a:spLocks noGrp="1"/>
          </p:cNvSpPr>
          <p:nvPr>
            <p:ph type="body" sz="half" idx="1"/>
          </p:nvPr>
        </p:nvSpPr>
        <p:spPr>
          <a:xfrm>
            <a:off x="6301764" y="2867706"/>
            <a:ext cx="6198032" cy="4703179"/>
          </a:xfrm>
          <a:prstGeom prst="rect">
            <a:avLst/>
          </a:prstGeom>
        </p:spPr>
        <p:txBody>
          <a:bodyPr/>
          <a:lstStyle/>
          <a:p>
            <a:pPr marL="392205" indent="-392205">
              <a:buChar char="‣"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Why wear helmet?</a:t>
            </a:r>
          </a:p>
          <a:p>
            <a:pPr marL="0" indent="0">
              <a:buClrTx/>
              <a:buSzTx/>
              <a:buFontTx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Helmets reduce the risk of severe traumatic brain injury by 51% and facial fractures by 31%</a:t>
            </a:r>
            <a:r>
              <a:rPr lang="en-US" dirty="0"/>
              <a:t> (Olivier, 2016)</a:t>
            </a:r>
            <a:endParaRPr dirty="0"/>
          </a:p>
          <a:p>
            <a:pPr marL="392205" indent="-392205">
              <a:buChar char="‣"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Helmet options</a:t>
            </a:r>
          </a:p>
          <a:p>
            <a:pPr marL="0" indent="0">
              <a:buClrTx/>
              <a:buSzTx/>
              <a:buFontTx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PTS sells helmets for $12</a:t>
            </a:r>
          </a:p>
          <a:p>
            <a:pPr marL="0" indent="0">
              <a:buClrTx/>
              <a:buSzTx/>
              <a:buFontTx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Ride Smart attendees receive free helmets</a:t>
            </a:r>
          </a:p>
        </p:txBody>
      </p:sp>
      <p:sp>
        <p:nvSpPr>
          <p:cNvPr id="223" name="Explaining the Ordinance: wear a Helmet"/>
          <p:cNvSpPr txBox="1"/>
          <p:nvPr/>
        </p:nvSpPr>
        <p:spPr>
          <a:xfrm>
            <a:off x="406400" y="503642"/>
            <a:ext cx="11176000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ing the Ordinance: wear a H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elmet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28" name="Group"/>
          <p:cNvGrpSpPr/>
          <p:nvPr/>
        </p:nvGrpSpPr>
        <p:grpSpPr>
          <a:xfrm>
            <a:off x="829700" y="2384080"/>
            <a:ext cx="4963889" cy="4985439"/>
            <a:chOff x="0" y="0"/>
            <a:chExt cx="4330426" cy="4330426"/>
          </a:xfrm>
        </p:grpSpPr>
        <p:graphicFrame>
          <p:nvGraphicFramePr>
            <p:cNvPr id="224" name="2D Pie Chart"/>
            <p:cNvGraphicFramePr/>
            <p:nvPr>
              <p:extLst>
                <p:ext uri="{D42A27DB-BD31-4B8C-83A1-F6EECF244321}">
                  <p14:modId xmlns:p14="http://schemas.microsoft.com/office/powerpoint/2010/main" val="1305759242"/>
                </p:ext>
              </p:extLst>
            </p:nvPr>
          </p:nvGraphicFramePr>
          <p:xfrm>
            <a:off x="0" y="0"/>
            <a:ext cx="4330426" cy="4330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5" name="Crash resulting in head injury"/>
            <p:cNvSpPr txBox="1"/>
            <p:nvPr/>
          </p:nvSpPr>
          <p:spPr>
            <a:xfrm>
              <a:off x="259081" y="2802230"/>
              <a:ext cx="3675092" cy="396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2300" dirty="0"/>
                <a:t>Crash resulting in head injury</a:t>
              </a:r>
            </a:p>
          </p:txBody>
        </p:sp>
        <p:sp>
          <p:nvSpPr>
            <p:cNvPr id="226" name="fracture"/>
            <p:cNvSpPr txBox="1"/>
            <p:nvPr/>
          </p:nvSpPr>
          <p:spPr>
            <a:xfrm>
              <a:off x="2732040" y="1491862"/>
              <a:ext cx="1021589" cy="39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/>
                <a:t>fracture</a:t>
              </a:r>
            </a:p>
          </p:txBody>
        </p:sp>
        <p:sp>
          <p:nvSpPr>
            <p:cNvPr id="227" name="scrape, sprain"/>
            <p:cNvSpPr txBox="1"/>
            <p:nvPr/>
          </p:nvSpPr>
          <p:spPr>
            <a:xfrm>
              <a:off x="431159" y="1486524"/>
              <a:ext cx="1541001" cy="343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9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/>
                <a:t>scrape, sprain</a:t>
              </a:r>
            </a:p>
          </p:txBody>
        </p:sp>
      </p:grpSp>
      <p:sp>
        <p:nvSpPr>
          <p:cNvPr id="229" name="2019 Injuries from e-scooter crashes"/>
          <p:cNvSpPr txBox="1"/>
          <p:nvPr/>
        </p:nvSpPr>
        <p:spPr>
          <a:xfrm>
            <a:off x="972201" y="7445952"/>
            <a:ext cx="496388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dirty="0"/>
              <a:t>2019 </a:t>
            </a:r>
            <a:r>
              <a:rPr lang="en-US" dirty="0"/>
              <a:t>I</a:t>
            </a:r>
            <a:r>
              <a:rPr dirty="0"/>
              <a:t>njuries from </a:t>
            </a:r>
            <a:r>
              <a:rPr lang="en-US" dirty="0"/>
              <a:t>E</a:t>
            </a:r>
            <a:r>
              <a:rPr dirty="0"/>
              <a:t>-</a:t>
            </a:r>
            <a:r>
              <a:rPr lang="en-US" dirty="0"/>
              <a:t>S</a:t>
            </a:r>
            <a:r>
              <a:rPr dirty="0"/>
              <a:t>cooter </a:t>
            </a:r>
            <a:r>
              <a:rPr lang="en-US" dirty="0"/>
              <a:t>C</a:t>
            </a:r>
            <a:r>
              <a:rPr dirty="0"/>
              <a:t>rashes</a:t>
            </a:r>
            <a:r>
              <a:rPr lang="en-US" dirty="0"/>
              <a:t> (UCLA Hospital emergency room data) (Trivedi, 2019)</a:t>
            </a:r>
            <a:r>
              <a:rPr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A1587-8210-C944-B759-042399F70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860" y="8746809"/>
            <a:ext cx="1739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xplaining the Ordinance: Ride in the Bike Lane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ining the Ordinance: Ride in the Bike Lane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7439821" y="2568311"/>
            <a:ext cx="5366398" cy="4931021"/>
            <a:chOff x="0" y="0"/>
            <a:chExt cx="3508351" cy="3508351"/>
          </a:xfrm>
        </p:grpSpPr>
        <p:graphicFrame>
          <p:nvGraphicFramePr>
            <p:cNvPr id="234" name="2D Pie Chart"/>
            <p:cNvGraphicFramePr/>
            <p:nvPr>
              <p:extLst>
                <p:ext uri="{D42A27DB-BD31-4B8C-83A1-F6EECF244321}">
                  <p14:modId xmlns:p14="http://schemas.microsoft.com/office/powerpoint/2010/main" val="3420674487"/>
                </p:ext>
              </p:extLst>
            </p:nvPr>
          </p:nvGraphicFramePr>
          <p:xfrm>
            <a:off x="0" y="0"/>
            <a:ext cx="3508351" cy="35083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5" name="Injuries resulting from falling from scooter"/>
            <p:cNvSpPr txBox="1"/>
            <p:nvPr/>
          </p:nvSpPr>
          <p:spPr>
            <a:xfrm>
              <a:off x="130096" y="1829198"/>
              <a:ext cx="3213888" cy="719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2400" dirty="0"/>
                <a:t>Injuries resulting from falling from scooter</a:t>
              </a:r>
            </a:p>
          </p:txBody>
        </p:sp>
        <p:sp>
          <p:nvSpPr>
            <p:cNvPr id="236" name="Hit by vehicle"/>
            <p:cNvSpPr txBox="1"/>
            <p:nvPr/>
          </p:nvSpPr>
          <p:spPr>
            <a:xfrm>
              <a:off x="919363" y="671103"/>
              <a:ext cx="879264" cy="858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1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2000" dirty="0"/>
                <a:t>Hit by vehicle</a:t>
              </a:r>
            </a:p>
          </p:txBody>
        </p:sp>
        <p:sp>
          <p:nvSpPr>
            <p:cNvPr id="237" name="Collision with object"/>
            <p:cNvSpPr txBox="1"/>
            <p:nvPr/>
          </p:nvSpPr>
          <p:spPr>
            <a:xfrm>
              <a:off x="1810412" y="671103"/>
              <a:ext cx="1025067" cy="858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1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2000" dirty="0"/>
                <a:t>Collision with object</a:t>
              </a:r>
            </a:p>
          </p:txBody>
        </p:sp>
      </p:grpSp>
      <p:sp>
        <p:nvSpPr>
          <p:cNvPr id="242" name="Text"/>
          <p:cNvSpPr txBox="1"/>
          <p:nvPr/>
        </p:nvSpPr>
        <p:spPr>
          <a:xfrm>
            <a:off x="6213348" y="4654550"/>
            <a:ext cx="590804" cy="444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grpSp>
        <p:nvGrpSpPr>
          <p:cNvPr id="251" name="Group"/>
          <p:cNvGrpSpPr/>
          <p:nvPr/>
        </p:nvGrpSpPr>
        <p:grpSpPr>
          <a:xfrm>
            <a:off x="449999" y="1364105"/>
            <a:ext cx="7045549" cy="7523222"/>
            <a:chOff x="0" y="0"/>
            <a:chExt cx="7317523" cy="7360652"/>
          </a:xfrm>
        </p:grpSpPr>
        <p:pic>
          <p:nvPicPr>
            <p:cNvPr id="243" name="PQf+jXGYSayq8jEHNvE7pg_thumb_1aa3.jpg" descr="PQf+jXGYSayq8jEHNvE7pg_thumb_1aa3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317524" cy="7360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4" name="Uneven surface"/>
            <p:cNvSpPr txBox="1"/>
            <p:nvPr/>
          </p:nvSpPr>
          <p:spPr>
            <a:xfrm>
              <a:off x="5015240" y="6196482"/>
              <a:ext cx="2046176" cy="472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Uneven surface</a:t>
              </a:r>
            </a:p>
          </p:txBody>
        </p:sp>
        <p:sp>
          <p:nvSpPr>
            <p:cNvPr id="245" name="Line"/>
            <p:cNvSpPr/>
            <p:nvPr/>
          </p:nvSpPr>
          <p:spPr>
            <a:xfrm flipV="1">
              <a:off x="5773898" y="5892924"/>
              <a:ext cx="621954" cy="301345"/>
            </a:xfrm>
            <a:prstGeom prst="line">
              <a:avLst/>
            </a:prstGeom>
            <a:noFill/>
            <a:ln w="50800" cap="flat">
              <a:solidFill>
                <a:srgbClr val="FF321C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246" name="Line"/>
            <p:cNvSpPr/>
            <p:nvPr/>
          </p:nvSpPr>
          <p:spPr>
            <a:xfrm>
              <a:off x="2597636" y="3590418"/>
              <a:ext cx="846566" cy="635262"/>
            </a:xfrm>
            <a:prstGeom prst="line">
              <a:avLst/>
            </a:prstGeom>
            <a:noFill/>
            <a:ln w="50800" cap="flat">
              <a:solidFill>
                <a:srgbClr val="FF321C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247" name="Line"/>
            <p:cNvSpPr/>
            <p:nvPr/>
          </p:nvSpPr>
          <p:spPr>
            <a:xfrm flipH="1">
              <a:off x="2058696" y="3552423"/>
              <a:ext cx="595760" cy="710000"/>
            </a:xfrm>
            <a:prstGeom prst="line">
              <a:avLst/>
            </a:prstGeom>
            <a:noFill/>
            <a:ln w="50800" cap="flat">
              <a:solidFill>
                <a:srgbClr val="FF321C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248" name="Line"/>
            <p:cNvSpPr/>
            <p:nvPr/>
          </p:nvSpPr>
          <p:spPr>
            <a:xfrm flipH="1">
              <a:off x="3977452" y="3874180"/>
              <a:ext cx="935702" cy="610115"/>
            </a:xfrm>
            <a:prstGeom prst="line">
              <a:avLst/>
            </a:prstGeom>
            <a:noFill/>
            <a:ln w="50800" cap="flat">
              <a:solidFill>
                <a:srgbClr val="FF321C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249" name="Intersection"/>
            <p:cNvSpPr txBox="1"/>
            <p:nvPr/>
          </p:nvSpPr>
          <p:spPr>
            <a:xfrm>
              <a:off x="4718428" y="3666552"/>
              <a:ext cx="1624832" cy="4722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/>
            </a:lstStyle>
            <a:p>
              <a:r>
                <a:t>Intersection</a:t>
              </a:r>
            </a:p>
          </p:txBody>
        </p:sp>
        <p:sp>
          <p:nvSpPr>
            <p:cNvPr id="250" name="Objects"/>
            <p:cNvSpPr txBox="1"/>
            <p:nvPr/>
          </p:nvSpPr>
          <p:spPr>
            <a:xfrm>
              <a:off x="1966172" y="3133922"/>
              <a:ext cx="1091287" cy="4722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Objects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3AD96A-3CDE-D441-9AF9-15F15D84A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7098" y="8849908"/>
            <a:ext cx="17399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enefits of active commut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FBD54"/>
                </a:solidFill>
              </a:defRPr>
            </a:lvl1pPr>
          </a:lstStyle>
          <a:p>
            <a:r>
              <a:rPr sz="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Benefits of active commuting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Active Transportation: Financial Benefit"/>
          <p:cNvSpPr txBox="1"/>
          <p:nvPr/>
        </p:nvSpPr>
        <p:spPr>
          <a:xfrm>
            <a:off x="393700" y="503642"/>
            <a:ext cx="11176000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Transportation: Financial Benefit</a:t>
            </a:r>
          </a:p>
        </p:txBody>
      </p:sp>
      <p:sp>
        <p:nvSpPr>
          <p:cNvPr id="258" name="In 2018, Atlanta ranked as the 8th most congested city in the world,…"/>
          <p:cNvSpPr txBox="1"/>
          <p:nvPr/>
        </p:nvSpPr>
        <p:spPr>
          <a:xfrm>
            <a:off x="6771006" y="3245423"/>
            <a:ext cx="5880975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In 2018, Atlanta ranked as the 8th most congested city in the world,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and the 8th most expensive city in which to own a car, with an average annual cost of $11,578</a:t>
            </a:r>
            <a:r>
              <a:rPr lang="en-US" dirty="0"/>
              <a:t> (INRIX, 2018)</a:t>
            </a:r>
            <a:r>
              <a:rPr dirty="0"/>
              <a:t>.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The average annual cost to own and maintain a bike is $308</a:t>
            </a:r>
            <a:r>
              <a:rPr lang="en-US" dirty="0"/>
              <a:t> (Sierra Club, 2012)</a:t>
            </a:r>
            <a:r>
              <a:rPr dirty="0"/>
              <a:t>.</a:t>
            </a: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012" y="2479031"/>
            <a:ext cx="6194604" cy="5328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F8365A-F153-FC45-A838-CEE3B0BB1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880" y="8862608"/>
            <a:ext cx="17399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Active Transportation: Environmental Impact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Helvetica Neue" panose="02000503000000020004" pitchFamily="2" charset="0"/>
              </a:rPr>
              <a:t>Active Transportation: Environmental Impact</a:t>
            </a:r>
          </a:p>
        </p:txBody>
      </p:sp>
      <p:sp>
        <p:nvSpPr>
          <p:cNvPr id="264" name="During the seventeen days of the 1996 Olympics, an alternative transportation strategy was implemented that reduced traffic density in downtown.…"/>
          <p:cNvSpPr txBox="1"/>
          <p:nvPr/>
        </p:nvSpPr>
        <p:spPr>
          <a:xfrm>
            <a:off x="4660003" y="3363566"/>
            <a:ext cx="8010781" cy="302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During the seventeen days of the 1996 Olympics, an alternative transportation strategy was implemented that reduced traffic density in downtown.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Peak daily ozone concentrations decreased by 27.9%. </a:t>
            </a:r>
          </a:p>
          <a:p>
            <a: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Acute pediatric asthma events decreased by 41.6%</a:t>
            </a:r>
            <a:r>
              <a:rPr lang="en-US" dirty="0"/>
              <a:t> (Friedman, 2001)</a:t>
            </a:r>
            <a:r>
              <a:rPr dirty="0"/>
              <a:t>.</a:t>
            </a:r>
          </a:p>
        </p:txBody>
      </p:sp>
      <p:pic>
        <p:nvPicPr>
          <p:cNvPr id="265" name="Screen Shot 2019-04-09 at 6.25.42 AM.png" descr="Screen Shot 2019-04-09 at 6.25.4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365" y="1589163"/>
            <a:ext cx="4000501" cy="734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BC3DC-5F75-A848-8579-BEC01C3E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879" y="8799226"/>
            <a:ext cx="17399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837</Words>
  <Application>Microsoft Macintosh PowerPoint</Application>
  <PresentationFormat>Custom</PresentationFormat>
  <Paragraphs>127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Helvetica Neue UltraLight</vt:lpstr>
      <vt:lpstr>New_Template7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Car-Free Commuting in A Car-Centric City</dc:title>
  <cp:lastModifiedBy>James, Rebecca S</cp:lastModifiedBy>
  <cp:revision>21</cp:revision>
  <cp:lastPrinted>2019-04-16T14:19:58Z</cp:lastPrinted>
  <dcterms:modified xsi:type="dcterms:W3CDTF">2019-04-17T13:41:02Z</dcterms:modified>
</cp:coreProperties>
</file>